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</p:sldMasterIdLst>
  <p:notesMasterIdLst>
    <p:notesMasterId r:id="rId19"/>
  </p:notesMasterIdLst>
  <p:sldIdLst>
    <p:sldId id="256" r:id="rId2"/>
    <p:sldId id="257" r:id="rId3"/>
    <p:sldId id="267" r:id="rId4"/>
    <p:sldId id="269" r:id="rId5"/>
    <p:sldId id="258" r:id="rId6"/>
    <p:sldId id="275" r:id="rId7"/>
    <p:sldId id="259" r:id="rId8"/>
    <p:sldId id="272" r:id="rId9"/>
    <p:sldId id="262" r:id="rId10"/>
    <p:sldId id="268" r:id="rId11"/>
    <p:sldId id="273" r:id="rId12"/>
    <p:sldId id="264" r:id="rId13"/>
    <p:sldId id="263" r:id="rId14"/>
    <p:sldId id="265" r:id="rId15"/>
    <p:sldId id="271" r:id="rId16"/>
    <p:sldId id="274" r:id="rId17"/>
    <p:sldId id="276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88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A44507-C9D2-3D4E-B990-130F76FDBE52}" type="datetimeFigureOut">
              <a:rPr lang="en-US" smtClean="0"/>
              <a:t>6/25/15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6CCCD4-EBD6-324C-8EA5-EA88D4AA8A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012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CCCD4-EBD6-324C-8EA5-EA88D4AA8A3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657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1209F-BF33-4AA2-B72C-C02BCA94CD3E}" type="datetimeFigureOut">
              <a:rPr lang="en-US" smtClean="0"/>
              <a:t>6/25/15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38C28-81F6-4399-8283-FE18E2BC2B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641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1209F-BF33-4AA2-B72C-C02BCA94CD3E}" type="datetimeFigureOut">
              <a:rPr lang="en-US" smtClean="0"/>
              <a:t>6/25/15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38C28-81F6-4399-8283-FE18E2BC2B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587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1209F-BF33-4AA2-B72C-C02BCA94CD3E}" type="datetimeFigureOut">
              <a:rPr lang="en-US" smtClean="0"/>
              <a:t>6/25/15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38C28-81F6-4399-8283-FE18E2BC2B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581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1209F-BF33-4AA2-B72C-C02BCA94CD3E}" type="datetimeFigureOut">
              <a:rPr lang="en-US" smtClean="0"/>
              <a:t>6/25/15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38C28-81F6-4399-8283-FE18E2BC2B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444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1209F-BF33-4AA2-B72C-C02BCA94CD3E}" type="datetimeFigureOut">
              <a:rPr lang="en-US" smtClean="0"/>
              <a:t>6/25/15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38C28-81F6-4399-8283-FE18E2BC2B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463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1209F-BF33-4AA2-B72C-C02BCA94CD3E}" type="datetimeFigureOut">
              <a:rPr lang="en-US" smtClean="0"/>
              <a:t>6/25/15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38C28-81F6-4399-8283-FE18E2BC2B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69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1209F-BF33-4AA2-B72C-C02BCA94CD3E}" type="datetimeFigureOut">
              <a:rPr lang="en-US" smtClean="0"/>
              <a:t>6/25/15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38C28-81F6-4399-8283-FE18E2BC2B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821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1209F-BF33-4AA2-B72C-C02BCA94CD3E}" type="datetimeFigureOut">
              <a:rPr lang="en-US" smtClean="0"/>
              <a:t>6/25/15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38C28-81F6-4399-8283-FE18E2BC2B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799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1209F-BF33-4AA2-B72C-C02BCA94CD3E}" type="datetimeFigureOut">
              <a:rPr lang="en-US" smtClean="0"/>
              <a:t>6/25/15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38C28-81F6-4399-8283-FE18E2BC2B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781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1209F-BF33-4AA2-B72C-C02BCA94CD3E}" type="datetimeFigureOut">
              <a:rPr lang="en-US" smtClean="0"/>
              <a:t>6/25/15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38C28-81F6-4399-8283-FE18E2BC2B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784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1209F-BF33-4AA2-B72C-C02BCA94CD3E}" type="datetimeFigureOut">
              <a:rPr lang="en-US" smtClean="0"/>
              <a:t>6/25/15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38C28-81F6-4399-8283-FE18E2BC2B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715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51209F-BF33-4AA2-B72C-C02BCA94CD3E}" type="datetimeFigureOut">
              <a:rPr lang="en-US" smtClean="0"/>
              <a:t>6/25/15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D38C28-81F6-4399-8283-FE18E2BC2B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386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theccsn.com/membership-benefits/" TargetMode="External"/><Relationship Id="rId4" Type="http://schemas.openxmlformats.org/officeDocument/2006/relationships/hyperlink" Target="mailto:administrator@theccsn.com" TargetMode="External"/><Relationship Id="rId5" Type="http://schemas.openxmlformats.org/officeDocument/2006/relationships/hyperlink" Target="http://theccsn.com/upcoming-webinars/" TargetMode="External"/><Relationship Id="rId6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2" Type="http://schemas.openxmlformats.org/officeDocument/2006/relationships/hyperlink" Target="http://theccsn.com/receive-updates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national.deseretnews.com/article/464/how-social-and-digital-media-are-changing-religion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7"/>
          <p:cNvSpPr>
            <a:spLocks noGrp="1"/>
          </p:cNvSpPr>
          <p:nvPr>
            <p:ph type="ctrTitle" idx="4294967295"/>
          </p:nvPr>
        </p:nvSpPr>
        <p:spPr>
          <a:xfrm>
            <a:off x="381000" y="1905000"/>
            <a:ext cx="7772400" cy="4648200"/>
          </a:xfrm>
        </p:spPr>
        <p:txBody>
          <a:bodyPr>
            <a:noAutofit/>
          </a:bodyPr>
          <a:lstStyle/>
          <a:p>
            <a:pPr algn="l"/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>1. The session PPT and any other accompanying documents will be emailed to you after the webinar.</a:t>
            </a:r>
          </a:p>
          <a:p>
            <a:pPr algn="l"/>
            <a:r>
              <a:rPr lang="en-US" sz="2400" dirty="0" smtClean="0"/>
              <a:t>2. Type questions into </a:t>
            </a:r>
            <a:r>
              <a:rPr lang="en-US" sz="2400" dirty="0" err="1" smtClean="0"/>
              <a:t>GoToTraining</a:t>
            </a:r>
            <a:r>
              <a:rPr lang="en-US" sz="2400" dirty="0" smtClean="0"/>
              <a:t> “chat” text box; they will be addressed during the Q&amp;A after the presentation.</a:t>
            </a:r>
          </a:p>
          <a:p>
            <a:pPr algn="l"/>
            <a:r>
              <a:rPr lang="en-US" sz="2400" dirty="0" smtClean="0"/>
              <a:t>3. CCSN Members and non-members may receive free updates of new content added to the network: </a:t>
            </a:r>
            <a:r>
              <a:rPr lang="en-US" sz="2400" dirty="0" smtClean="0">
                <a:hlinkClick r:id="rId2"/>
              </a:rPr>
              <a:t>http://theccsn.com/receive-updates/</a:t>
            </a:r>
            <a:endParaRPr lang="en-US" sz="2400" dirty="0" smtClean="0"/>
          </a:p>
          <a:p>
            <a:pPr algn="l"/>
            <a:r>
              <a:rPr lang="en-US" sz="2400" dirty="0" smtClean="0"/>
              <a:t>4. Consider joining the CCSN. Read about member benefits:</a:t>
            </a:r>
            <a:br>
              <a:rPr lang="en-US" sz="2400" dirty="0" smtClean="0"/>
            </a:br>
            <a:r>
              <a:rPr lang="en-US" sz="2400" dirty="0" smtClean="0">
                <a:hlinkClick r:id="rId3"/>
              </a:rPr>
              <a:t>http://theccsn.com/membership-benefits/</a:t>
            </a:r>
            <a:r>
              <a:rPr lang="en-US" sz="2400" dirty="0" smtClean="0"/>
              <a:t> </a:t>
            </a:r>
          </a:p>
          <a:p>
            <a:pPr algn="l"/>
            <a:r>
              <a:rPr lang="en-US" sz="2400" dirty="0" smtClean="0"/>
              <a:t>5. Contact the Network Administrator with additional questions: </a:t>
            </a:r>
            <a:r>
              <a:rPr lang="en-US" sz="2400" dirty="0" smtClean="0">
                <a:hlinkClick r:id="rId4"/>
              </a:rPr>
              <a:t>administrator@theccsn.com</a:t>
            </a:r>
            <a:r>
              <a:rPr lang="en-US" sz="2400" dirty="0" smtClean="0"/>
              <a:t> </a:t>
            </a:r>
          </a:p>
          <a:p>
            <a:pPr algn="l"/>
            <a:r>
              <a:rPr lang="en-US" sz="2400" dirty="0" smtClean="0"/>
              <a:t>6</a:t>
            </a:r>
            <a:r>
              <a:rPr lang="en-US" sz="2400" dirty="0"/>
              <a:t>. Learn about upcoming webinars: </a:t>
            </a:r>
            <a:r>
              <a:rPr lang="en-US" sz="2400" dirty="0">
                <a:hlinkClick r:id="rId5"/>
              </a:rPr>
              <a:t>http://theccsn.com/upcoming-webinars/</a:t>
            </a:r>
            <a:r>
              <a:rPr lang="en-US" sz="2400" dirty="0"/>
              <a:t> </a:t>
            </a:r>
          </a:p>
          <a:p>
            <a:pPr algn="l"/>
            <a:endParaRPr lang="en-US" sz="2400" dirty="0" smtClean="0"/>
          </a:p>
          <a:p>
            <a:pPr algn="l"/>
            <a:endParaRPr lang="en-US" sz="2400" dirty="0" smtClean="0"/>
          </a:p>
        </p:txBody>
      </p:sp>
      <p:pic>
        <p:nvPicPr>
          <p:cNvPr id="4" name="Content Placeholder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496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9012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The </a:t>
            </a:r>
            <a:r>
              <a:rPr lang="en-US" sz="4800" b="1" dirty="0" err="1"/>
              <a:t>Cyberchurch</a:t>
            </a:r>
            <a:r>
              <a:rPr lang="en-US" sz="4800" b="1" dirty="0"/>
              <a:t>: </a:t>
            </a:r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sz="4800" dirty="0" smtClean="0"/>
              <a:t>Social </a:t>
            </a:r>
            <a:r>
              <a:rPr lang="en-US" sz="4800" dirty="0"/>
              <a:t>Media, Faith Identity and Church Branding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2800" b="1" dirty="0" err="1" smtClean="0"/>
              <a:t>Bala</a:t>
            </a:r>
            <a:r>
              <a:rPr lang="en-US" sz="2800" b="1" dirty="0" smtClean="0"/>
              <a:t> A. Musa, PhD.</a:t>
            </a:r>
          </a:p>
          <a:p>
            <a:r>
              <a:rPr lang="en-US" sz="2800" dirty="0" smtClean="0"/>
              <a:t>Azusa Pacific University</a:t>
            </a:r>
          </a:p>
        </p:txBody>
      </p:sp>
    </p:spTree>
    <p:extLst>
      <p:ext uri="{BB962C8B-B14F-4D97-AF65-F5344CB8AC3E}">
        <p14:creationId xmlns:p14="http://schemas.microsoft.com/office/powerpoint/2010/main" val="15253642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457200"/>
            <a:ext cx="4038600" cy="5668963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/>
              <a:t>From Twitter to </a:t>
            </a:r>
            <a:r>
              <a:rPr lang="en-US" sz="2800" b="1" dirty="0" err="1"/>
              <a:t>Tahrir</a:t>
            </a:r>
            <a:r>
              <a:rPr lang="en-US" sz="2800" b="1" dirty="0"/>
              <a:t> </a:t>
            </a:r>
            <a:r>
              <a:rPr lang="en-US" sz="2800" b="1" dirty="0" smtClean="0"/>
              <a:t>Square: </a:t>
            </a:r>
            <a:r>
              <a:rPr lang="en-US" sz="2800" dirty="0" smtClean="0"/>
              <a:t>Ethics </a:t>
            </a:r>
            <a:r>
              <a:rPr lang="en-US" sz="2800" dirty="0"/>
              <a:t>in Social and New Media Communication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400" dirty="0" smtClean="0"/>
              <a:t>by </a:t>
            </a:r>
          </a:p>
          <a:p>
            <a:pPr marL="0" indent="0">
              <a:buNone/>
            </a:pPr>
            <a:r>
              <a:rPr lang="en-US" sz="2400" dirty="0" err="1" smtClean="0"/>
              <a:t>Bala</a:t>
            </a:r>
            <a:r>
              <a:rPr lang="en-US" sz="2400" dirty="0" smtClean="0"/>
              <a:t> </a:t>
            </a:r>
            <a:r>
              <a:rPr lang="en-US" sz="2400" dirty="0"/>
              <a:t>A. Musa and Jim Willis, Editors</a:t>
            </a:r>
          </a:p>
          <a:p>
            <a:endParaRPr lang="en-US" sz="2800" b="1" dirty="0" smtClean="0"/>
          </a:p>
          <a:p>
            <a:endParaRPr lang="en-US" sz="2800" b="1" dirty="0"/>
          </a:p>
          <a:p>
            <a:pPr marL="0" indent="0">
              <a:buNone/>
            </a:pPr>
            <a:r>
              <a:rPr lang="en-US" sz="2800" b="1" dirty="0" smtClean="0"/>
              <a:t>“Social </a:t>
            </a:r>
            <a:r>
              <a:rPr lang="en-US" sz="2800" b="1" dirty="0"/>
              <a:t>media impacts every aspect of daily life today</a:t>
            </a:r>
            <a:r>
              <a:rPr lang="en-US" sz="2800" b="1" dirty="0" smtClean="0"/>
              <a:t>.”</a:t>
            </a:r>
            <a:endParaRPr lang="en-US" sz="28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Content Placeholder 5" descr="rom Twitter to Tahrir Square [2 Volumes]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81" b="3781"/>
          <a:stretch>
            <a:fillRect/>
          </a:stretch>
        </p:blipFill>
        <p:spPr bwMode="auto">
          <a:xfrm>
            <a:off x="4648200" y="533400"/>
            <a:ext cx="4038600" cy="55927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00487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8600"/>
            <a:ext cx="4038600" cy="58975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Musa, B. A. &amp; </a:t>
            </a:r>
            <a:r>
              <a:rPr lang="en-US" sz="2400" dirty="0" err="1" smtClean="0"/>
              <a:t>Ahmadu</a:t>
            </a:r>
            <a:r>
              <a:rPr lang="en-US" sz="2400" dirty="0" smtClean="0"/>
              <a:t>, I. M. (2012). New media, </a:t>
            </a:r>
            <a:r>
              <a:rPr lang="en-US" sz="2400" dirty="0" err="1" smtClean="0"/>
              <a:t>Wikifaith</a:t>
            </a:r>
            <a:r>
              <a:rPr lang="en-US" sz="2400" dirty="0" smtClean="0"/>
              <a:t>, and church </a:t>
            </a:r>
            <a:r>
              <a:rPr lang="en-US" sz="2400" dirty="0" err="1"/>
              <a:t>b</a:t>
            </a:r>
            <a:r>
              <a:rPr lang="en-US" sz="2400" dirty="0" err="1" smtClean="0"/>
              <a:t>randversation</a:t>
            </a:r>
            <a:r>
              <a:rPr lang="en-US" sz="2400" dirty="0" smtClean="0"/>
              <a:t>: A media </a:t>
            </a:r>
            <a:r>
              <a:rPr lang="en-US" sz="2400" dirty="0"/>
              <a:t>e</a:t>
            </a:r>
            <a:r>
              <a:rPr lang="en-US" sz="2400" dirty="0" smtClean="0"/>
              <a:t>cology </a:t>
            </a:r>
            <a:r>
              <a:rPr lang="en-US" sz="2400" dirty="0"/>
              <a:t>p</a:t>
            </a:r>
            <a:r>
              <a:rPr lang="en-US" sz="2400" dirty="0" smtClean="0"/>
              <a:t>erspective. In P. H. Cheong, P. Fisher-Nielsen, S. </a:t>
            </a:r>
            <a:r>
              <a:rPr lang="en-US" sz="2400" dirty="0" err="1" smtClean="0"/>
              <a:t>Gefgren</a:t>
            </a:r>
            <a:r>
              <a:rPr lang="en-US" sz="2400" dirty="0" smtClean="0"/>
              <a:t> &amp; C. </a:t>
            </a:r>
            <a:r>
              <a:rPr lang="en-US" sz="2400" dirty="0" err="1" smtClean="0"/>
              <a:t>Ess</a:t>
            </a:r>
            <a:r>
              <a:rPr lang="en-US" sz="2400" dirty="0" smtClean="0"/>
              <a:t> (Eds.), </a:t>
            </a:r>
            <a:r>
              <a:rPr lang="en-US" sz="2400" i="1" dirty="0" smtClean="0"/>
              <a:t>Digital religion, social </a:t>
            </a:r>
            <a:r>
              <a:rPr lang="en-US" sz="2400" i="1" dirty="0"/>
              <a:t>m</a:t>
            </a:r>
            <a:r>
              <a:rPr lang="en-US" sz="2400" i="1" dirty="0" smtClean="0"/>
              <a:t>edia and culture: Perspectives, practices, and futures</a:t>
            </a:r>
            <a:r>
              <a:rPr lang="en-US" sz="2400" dirty="0" smtClean="0"/>
              <a:t> (pp. 63-80). New York: Peter Lang.</a:t>
            </a:r>
            <a:endParaRPr lang="en-US" sz="2400" dirty="0"/>
          </a:p>
        </p:txBody>
      </p:sp>
      <p:pic>
        <p:nvPicPr>
          <p:cNvPr id="7" name="Content Placeholder 6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" b="2125"/>
          <a:stretch>
            <a:fillRect/>
          </a:stretch>
        </p:blipFill>
        <p:spPr bwMode="auto">
          <a:xfrm>
            <a:off x="4648200" y="228600"/>
            <a:ext cx="4038600" cy="5943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30256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/>
              <a:t>Social Media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Many-to-many digital technology that allows for sharing of information among participants.</a:t>
            </a:r>
          </a:p>
          <a:p>
            <a:r>
              <a:rPr lang="en-US" sz="3600" dirty="0" smtClean="0"/>
              <a:t>Emerging and evolving communication platform.</a:t>
            </a:r>
          </a:p>
          <a:p>
            <a:r>
              <a:rPr lang="en-US" sz="3600" dirty="0" smtClean="0"/>
              <a:t>Includes Facebook, Twitter, Instagram, Tumblr, Blogs, Linked-In, etc.</a:t>
            </a:r>
          </a:p>
        </p:txBody>
      </p:sp>
    </p:spTree>
    <p:extLst>
      <p:ext uri="{BB962C8B-B14F-4D97-AF65-F5344CB8AC3E}">
        <p14:creationId xmlns:p14="http://schemas.microsoft.com/office/powerpoint/2010/main" val="25127300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00_0176-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3489690"/>
            <a:ext cx="2819400" cy="336831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/>
              <a:t>Christian Church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C</a:t>
            </a:r>
            <a:r>
              <a:rPr lang="en-US" sz="3600" dirty="0" smtClean="0"/>
              <a:t>ommunity </a:t>
            </a:r>
            <a:r>
              <a:rPr lang="en-US" sz="3600" dirty="0"/>
              <a:t>of followers of Jesus </a:t>
            </a:r>
            <a:r>
              <a:rPr lang="en-US" sz="3600" dirty="0" smtClean="0"/>
              <a:t>Christ.</a:t>
            </a:r>
            <a:endParaRPr lang="en-US" sz="3600" dirty="0"/>
          </a:p>
          <a:p>
            <a:r>
              <a:rPr lang="en-US" sz="3600" dirty="0"/>
              <a:t>Refers to local and universal. </a:t>
            </a:r>
            <a:endParaRPr lang="en-US" sz="3600" dirty="0" smtClean="0"/>
          </a:p>
          <a:p>
            <a:r>
              <a:rPr lang="en-US" sz="3600" dirty="0" smtClean="0"/>
              <a:t>Emphasis on institutional church.</a:t>
            </a:r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0687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/>
              <a:t>Church and Media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Christianity and all religions exist because of communication media – from </a:t>
            </a:r>
            <a:r>
              <a:rPr lang="en-US" sz="3600" dirty="0" err="1" smtClean="0"/>
              <a:t>oramedia</a:t>
            </a:r>
            <a:r>
              <a:rPr lang="en-US" sz="3600" dirty="0" smtClean="0"/>
              <a:t> to social (multi)media.</a:t>
            </a:r>
          </a:p>
          <a:p>
            <a:r>
              <a:rPr lang="en-US" sz="3600" dirty="0" smtClean="0"/>
              <a:t> The church has been an early adopter of “new” media -- from the papyrus, to the ancient scrolls, the Gutenberg Press, broadcast media, to social media.</a:t>
            </a:r>
          </a:p>
          <a:p>
            <a:r>
              <a:rPr lang="en-US" sz="3600" dirty="0" smtClean="0"/>
              <a:t>Church leaders must have “Followers.”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6062720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Social Media and the Church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M</a:t>
            </a:r>
            <a:r>
              <a:rPr lang="en-US" sz="3600" dirty="0" smtClean="0"/>
              <a:t>edia technology are not completely pliable or neutral in the hands of their users (</a:t>
            </a:r>
            <a:r>
              <a:rPr lang="en-US" sz="3600" dirty="0" err="1" smtClean="0"/>
              <a:t>Ellul</a:t>
            </a:r>
            <a:r>
              <a:rPr lang="en-US" sz="3600" dirty="0" smtClean="0"/>
              <a:t>, 1967; Postman, 1992; Christians, 1997, 2002; . </a:t>
            </a:r>
          </a:p>
          <a:p>
            <a:r>
              <a:rPr lang="en-US" sz="3600" dirty="0" smtClean="0"/>
              <a:t>Users bend technology and technology bend users.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57512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Social Media Communication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Web 1.0</a:t>
            </a:r>
          </a:p>
          <a:p>
            <a:pPr lvl="1"/>
            <a:r>
              <a:rPr lang="en-US" sz="3600" dirty="0" smtClean="0"/>
              <a:t>Action (Transfer/Transmission/Mechanistic) </a:t>
            </a:r>
          </a:p>
          <a:p>
            <a:pPr lvl="1"/>
            <a:r>
              <a:rPr lang="en-US" sz="3600" dirty="0" smtClean="0"/>
              <a:t>Interaction (Exchange/Humanistic)</a:t>
            </a:r>
          </a:p>
          <a:p>
            <a:r>
              <a:rPr lang="en-US" sz="3600" dirty="0" smtClean="0"/>
              <a:t>Web 2.0</a:t>
            </a:r>
          </a:p>
          <a:p>
            <a:pPr lvl="1"/>
            <a:r>
              <a:rPr lang="en-US" sz="3600" dirty="0" smtClean="0"/>
              <a:t>Transaction (Immersion/Contextual/Sociological)</a:t>
            </a:r>
          </a:p>
        </p:txBody>
      </p:sp>
    </p:spTree>
    <p:extLst>
      <p:ext uri="{BB962C8B-B14F-4D97-AF65-F5344CB8AC3E}">
        <p14:creationId xmlns:p14="http://schemas.microsoft.com/office/powerpoint/2010/main" val="3936738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/>
              <a:t>Social Media and the Church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Expansion – Reaching a wider audience.</a:t>
            </a:r>
          </a:p>
          <a:p>
            <a:r>
              <a:rPr lang="en-US" sz="3200" dirty="0" smtClean="0"/>
              <a:t>Extension – Reaching outside the walls of sanctuary.</a:t>
            </a:r>
          </a:p>
          <a:p>
            <a:r>
              <a:rPr lang="en-US" sz="3200" dirty="0" smtClean="0"/>
              <a:t>Substitution – Alternative to going to church.</a:t>
            </a:r>
          </a:p>
          <a:p>
            <a:r>
              <a:rPr lang="en-US" sz="3200" dirty="0" smtClean="0"/>
              <a:t>Connection – To other members.</a:t>
            </a:r>
          </a:p>
          <a:p>
            <a:r>
              <a:rPr lang="en-US" sz="3200" dirty="0" smtClean="0"/>
              <a:t>Reinforcement – Revisiting and reminding.</a:t>
            </a:r>
          </a:p>
          <a:p>
            <a:r>
              <a:rPr lang="en-US" sz="3200" dirty="0" smtClean="0"/>
              <a:t>Engaging – The public discourse.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44038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 Churches and Worshippers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Virtual Churches			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2590800"/>
            <a:ext cx="3014662" cy="305318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33600" y="5638800"/>
            <a:ext cx="21776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Virtual Church Media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6868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/>
              <a:t>Identity and Church Community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Stronger Connection</a:t>
            </a:r>
          </a:p>
          <a:p>
            <a:r>
              <a:rPr lang="en-US" sz="3200" dirty="0" smtClean="0"/>
              <a:t>More Loose Connection</a:t>
            </a:r>
          </a:p>
          <a:p>
            <a:r>
              <a:rPr lang="en-US" sz="3200" dirty="0" smtClean="0"/>
              <a:t>Global Reach</a:t>
            </a:r>
          </a:p>
          <a:p>
            <a:r>
              <a:rPr lang="en-US" sz="3200" dirty="0" smtClean="0"/>
              <a:t>Accountability</a:t>
            </a:r>
          </a:p>
          <a:p>
            <a:r>
              <a:rPr lang="en-US" sz="3200" dirty="0" smtClean="0"/>
              <a:t>Inchoate identity</a:t>
            </a:r>
          </a:p>
          <a:p>
            <a:r>
              <a:rPr lang="en-US" sz="3200" dirty="0" smtClean="0"/>
              <a:t>Inchoate theology</a:t>
            </a:r>
          </a:p>
          <a:p>
            <a:r>
              <a:rPr lang="en-US" sz="3200" dirty="0" smtClean="0"/>
              <a:t>Inchoate leadership    </a:t>
            </a:r>
            <a:endParaRPr lang="en-US" sz="3200" dirty="0"/>
          </a:p>
        </p:txBody>
      </p:sp>
      <p:pic>
        <p:nvPicPr>
          <p:cNvPr id="4" name="Picture 3" descr="2014-07-04 18.09.53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431" y="1600200"/>
            <a:ext cx="4181167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8573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/>
              <a:t>Church Branding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3600" dirty="0" smtClean="0"/>
              <a:t>Family: Welcoming and inclusive.</a:t>
            </a:r>
          </a:p>
          <a:p>
            <a:r>
              <a:rPr lang="en-US" sz="3600" dirty="0" smtClean="0"/>
              <a:t>Pilgrim – The Church on the Information Superhighway</a:t>
            </a:r>
          </a:p>
          <a:p>
            <a:r>
              <a:rPr lang="en-US" sz="3600" dirty="0" smtClean="0"/>
              <a:t>Army – Arming, equipping and commissioning.</a:t>
            </a:r>
          </a:p>
          <a:p>
            <a:r>
              <a:rPr lang="en-US" sz="3600" dirty="0" smtClean="0"/>
              <a:t>Vineyard: Growing, Nurturing, and Thriving</a:t>
            </a:r>
          </a:p>
          <a:p>
            <a:r>
              <a:rPr lang="en-US" sz="3600" dirty="0" smtClean="0"/>
              <a:t>Care Center – Counseling, supporting, and comforting.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986544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err="1" smtClean="0"/>
              <a:t>Cyberchurch</a:t>
            </a:r>
            <a:r>
              <a:rPr lang="en-US" sz="3600" dirty="0" smtClean="0"/>
              <a:t> Spirituality and Experience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600" dirty="0" smtClean="0"/>
              <a:t>Faith as personal and collective</a:t>
            </a:r>
          </a:p>
          <a:p>
            <a:r>
              <a:rPr lang="en-US" sz="3600" dirty="0" smtClean="0"/>
              <a:t>Prayer </a:t>
            </a:r>
          </a:p>
          <a:p>
            <a:r>
              <a:rPr lang="en-US" sz="3600" dirty="0" smtClean="0"/>
              <a:t>Worship  </a:t>
            </a:r>
          </a:p>
          <a:p>
            <a:r>
              <a:rPr lang="en-US" sz="3600" dirty="0" smtClean="0"/>
              <a:t>Communion  </a:t>
            </a:r>
          </a:p>
          <a:p>
            <a:r>
              <a:rPr lang="en-US" sz="3600" dirty="0" smtClean="0"/>
              <a:t>Devotion </a:t>
            </a:r>
          </a:p>
          <a:p>
            <a:r>
              <a:rPr lang="en-US" sz="3600" dirty="0" smtClean="0"/>
              <a:t>Discipleship    </a:t>
            </a:r>
          </a:p>
          <a:p>
            <a:r>
              <a:rPr lang="en-US" sz="3600" dirty="0"/>
              <a:t>Ecumenism </a:t>
            </a:r>
            <a:endParaRPr lang="en-US" sz="3600" dirty="0" smtClean="0"/>
          </a:p>
          <a:p>
            <a:r>
              <a:rPr lang="en-US" sz="3600" dirty="0" smtClean="0"/>
              <a:t>Eclecticism</a:t>
            </a:r>
            <a:endParaRPr lang="en-US" sz="3600" dirty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7" name="Picture 6" descr="2014-07-07 13.19.43.jpg"/>
          <p:cNvPicPr>
            <a:picLocks noChangeAspect="1"/>
          </p:cNvPicPr>
          <p:nvPr/>
        </p:nvPicPr>
        <p:blipFill>
          <a:blip r:embed="rId3" cstate="print">
            <a:alphaModFix am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2457450"/>
            <a:ext cx="5765800" cy="432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863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/>
              <a:t>Reflections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575175"/>
          </a:xfrm>
        </p:spPr>
        <p:txBody>
          <a:bodyPr>
            <a:noAutofit/>
          </a:bodyPr>
          <a:lstStyle/>
          <a:p>
            <a:r>
              <a:rPr lang="en-US" sz="3400" dirty="0" smtClean="0"/>
              <a:t>How is the medium impacting the message?</a:t>
            </a:r>
          </a:p>
          <a:p>
            <a:r>
              <a:rPr lang="en-US" sz="3400" dirty="0" smtClean="0"/>
              <a:t>Will new media dictate the church’s tune or will the church dictate new media’s tune?</a:t>
            </a:r>
          </a:p>
          <a:p>
            <a:r>
              <a:rPr lang="en-US" sz="3400" dirty="0" smtClean="0"/>
              <a:t>What happens when Avatars worship and pray on our behalf?</a:t>
            </a:r>
          </a:p>
          <a:p>
            <a:r>
              <a:rPr lang="en-US" sz="3400" dirty="0" smtClean="0"/>
              <a:t>Will social media free or constrain the church?</a:t>
            </a: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35455275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0"/>
            <a:ext cx="7886700" cy="1325563"/>
          </a:xfrm>
          <a:scene3d>
            <a:camera prst="isometricOffAxis1Right"/>
            <a:lightRig rig="threePt" dir="t"/>
          </a:scene3d>
        </p:spPr>
        <p:txBody>
          <a:bodyPr>
            <a:normAutofit/>
          </a:bodyPr>
          <a:lstStyle/>
          <a:p>
            <a:pPr algn="ctr"/>
            <a:r>
              <a:rPr lang="en-US" sz="8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Q &amp; A</a:t>
            </a:r>
            <a:endParaRPr lang="en-US" sz="8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603063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1"/>
            <a:ext cx="7886700" cy="761999"/>
          </a:xfrm>
        </p:spPr>
        <p:txBody>
          <a:bodyPr/>
          <a:lstStyle/>
          <a:p>
            <a:pPr algn="ctr"/>
            <a:r>
              <a:rPr lang="en-US" dirty="0" smtClean="0"/>
              <a:t>Reference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" y="838200"/>
            <a:ext cx="8763000" cy="5262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Christians</a:t>
            </a:r>
            <a:r>
              <a:rPr lang="en-US" sz="1600" dirty="0"/>
              <a:t>, C. G. (1997). Technology and the triadic theories of mediation. In S. M. Hoover &amp; K. Lundy (Eds.), </a:t>
            </a:r>
            <a:r>
              <a:rPr lang="en-US" sz="1600" i="1" dirty="0"/>
              <a:t>Rethinking media, religion and culture </a:t>
            </a:r>
            <a:r>
              <a:rPr lang="en-US" sz="1600" dirty="0"/>
              <a:t>(pp. 66-67). London, England: Sage Publications.</a:t>
            </a:r>
          </a:p>
          <a:p>
            <a:r>
              <a:rPr lang="en-US" sz="1600" dirty="0"/>
              <a:t> </a:t>
            </a:r>
          </a:p>
          <a:p>
            <a:r>
              <a:rPr lang="en-US" sz="1600" dirty="0"/>
              <a:t>Christians, C. G. (2002). Religious perspectives on communication technology. </a:t>
            </a:r>
            <a:r>
              <a:rPr lang="en-US" sz="1600" i="1" dirty="0"/>
              <a:t>Journal of Media &amp; Religion 1</a:t>
            </a:r>
            <a:r>
              <a:rPr lang="en-US" sz="1600" dirty="0"/>
              <a:t>(1), 37-47.</a:t>
            </a:r>
          </a:p>
          <a:p>
            <a:r>
              <a:rPr lang="en-US" sz="1600" dirty="0"/>
              <a:t> </a:t>
            </a:r>
          </a:p>
          <a:p>
            <a:r>
              <a:rPr lang="en-US" sz="1600" dirty="0" err="1"/>
              <a:t>Ellul</a:t>
            </a:r>
            <a:r>
              <a:rPr lang="en-US" sz="1600" dirty="0"/>
              <a:t>, J (1967). </a:t>
            </a:r>
            <a:r>
              <a:rPr lang="en-US" sz="1600" i="1" dirty="0"/>
              <a:t>The technological society.</a:t>
            </a:r>
            <a:r>
              <a:rPr lang="en-US" sz="1600" dirty="0"/>
              <a:t> New York, NY: Vintage Books.</a:t>
            </a:r>
          </a:p>
          <a:p>
            <a:r>
              <a:rPr lang="en-US" sz="1600" dirty="0"/>
              <a:t> </a:t>
            </a:r>
          </a:p>
          <a:p>
            <a:r>
              <a:rPr lang="en-US" sz="1600" dirty="0"/>
              <a:t> Scribner, H. (2013). How social and digital media are change #religion.  </a:t>
            </a:r>
            <a:r>
              <a:rPr lang="en-US" sz="1600" i="1" dirty="0"/>
              <a:t>National. Deseret News.</a:t>
            </a:r>
            <a:r>
              <a:rPr lang="en-US" sz="1600" dirty="0"/>
              <a:t> </a:t>
            </a:r>
            <a:r>
              <a:rPr lang="en-US" sz="1600" u="sng" dirty="0">
                <a:hlinkClick r:id="rId2"/>
              </a:rPr>
              <a:t>http://national.deseretnews.com/article/464/how-social-and-digital-media-are-changing-religion.html</a:t>
            </a:r>
            <a:endParaRPr lang="en-US" sz="1600" dirty="0"/>
          </a:p>
          <a:p>
            <a:r>
              <a:rPr lang="en-US" sz="1600" dirty="0"/>
              <a:t> </a:t>
            </a:r>
          </a:p>
          <a:p>
            <a:r>
              <a:rPr lang="en-US" sz="1600" dirty="0"/>
              <a:t>McLuhan. M. (1994). </a:t>
            </a:r>
            <a:r>
              <a:rPr lang="en-US" sz="1600" i="1" dirty="0"/>
              <a:t>Understanding media: The extensions of man.</a:t>
            </a:r>
            <a:r>
              <a:rPr lang="en-US" sz="1600" dirty="0"/>
              <a:t> Cambridge, MA: MIT Press.</a:t>
            </a:r>
          </a:p>
          <a:p>
            <a:r>
              <a:rPr lang="en-US" sz="1600" dirty="0"/>
              <a:t> </a:t>
            </a:r>
          </a:p>
          <a:p>
            <a:r>
              <a:rPr lang="en-US" sz="1600" dirty="0"/>
              <a:t>Musa, B. A. &amp; </a:t>
            </a:r>
            <a:r>
              <a:rPr lang="en-US" sz="1600" dirty="0" err="1"/>
              <a:t>Ahmadu</a:t>
            </a:r>
            <a:r>
              <a:rPr lang="en-US" sz="1600" dirty="0"/>
              <a:t>, I. M. (2012). New media, </a:t>
            </a:r>
            <a:r>
              <a:rPr lang="en-US" sz="1600" dirty="0" err="1"/>
              <a:t>Wikifaith</a:t>
            </a:r>
            <a:r>
              <a:rPr lang="en-US" sz="1600" dirty="0"/>
              <a:t> and church </a:t>
            </a:r>
            <a:r>
              <a:rPr lang="en-US" sz="1600" dirty="0" err="1"/>
              <a:t>brandversation</a:t>
            </a:r>
            <a:r>
              <a:rPr lang="en-US" sz="1600" dirty="0"/>
              <a:t>: A media ecology </a:t>
            </a:r>
            <a:r>
              <a:rPr lang="en-US" sz="1600" dirty="0" err="1"/>
              <a:t>perpestive</a:t>
            </a:r>
            <a:r>
              <a:rPr lang="en-US" sz="1600" dirty="0"/>
              <a:t>. In P. H. Cheong, P. Fischer-Nielsen, Stefan </a:t>
            </a:r>
            <a:r>
              <a:rPr lang="en-US" sz="1600" dirty="0" err="1"/>
              <a:t>Gelfgren</a:t>
            </a:r>
            <a:r>
              <a:rPr lang="en-US" sz="1600" dirty="0"/>
              <a:t> &amp; C </a:t>
            </a:r>
            <a:r>
              <a:rPr lang="en-US" sz="1600" dirty="0" err="1"/>
              <a:t>Ess</a:t>
            </a:r>
            <a:r>
              <a:rPr lang="en-US" sz="1600" dirty="0"/>
              <a:t> (Eds.), </a:t>
            </a:r>
            <a:r>
              <a:rPr lang="en-US" sz="1600" i="1" dirty="0"/>
              <a:t>Digital religion, social media and culture: Perspectives, practices, and futures </a:t>
            </a:r>
            <a:r>
              <a:rPr lang="en-US" sz="1600" dirty="0"/>
              <a:t>(pp. 63-80). New York, NY: Peter Lang.</a:t>
            </a:r>
          </a:p>
          <a:p>
            <a:r>
              <a:rPr lang="en-US" sz="1600" dirty="0"/>
              <a:t> </a:t>
            </a:r>
          </a:p>
          <a:p>
            <a:r>
              <a:rPr lang="en-US" sz="1600" dirty="0"/>
              <a:t>Musa, B. A.  &amp; Willis, J. (Eds.). (2014).  </a:t>
            </a:r>
            <a:r>
              <a:rPr lang="en-US" sz="1600" i="1" dirty="0"/>
              <a:t>From twitter to </a:t>
            </a:r>
            <a:r>
              <a:rPr lang="en-US" sz="1600" i="1" dirty="0" err="1"/>
              <a:t>Tahrir</a:t>
            </a:r>
            <a:r>
              <a:rPr lang="en-US" sz="1600" i="1" dirty="0"/>
              <a:t> square: Ethics in social and new media communication</a:t>
            </a:r>
            <a:r>
              <a:rPr lang="en-US" sz="1600" dirty="0"/>
              <a:t>. Santa Barbara, CA: </a:t>
            </a:r>
            <a:r>
              <a:rPr lang="en-US" sz="1600" dirty="0" err="1"/>
              <a:t>Praeger</a:t>
            </a:r>
            <a:r>
              <a:rPr lang="en-US" sz="1600" dirty="0"/>
              <a:t>.</a:t>
            </a:r>
          </a:p>
          <a:p>
            <a:r>
              <a:rPr lang="en-US" sz="1600" dirty="0"/>
              <a:t> </a:t>
            </a:r>
          </a:p>
          <a:p>
            <a:r>
              <a:rPr lang="en-US" sz="1600" dirty="0"/>
              <a:t>Postman, N. (1992). </a:t>
            </a:r>
            <a:r>
              <a:rPr lang="en-US" sz="1600" i="1" dirty="0" err="1"/>
              <a:t>Technopoly</a:t>
            </a:r>
            <a:r>
              <a:rPr lang="en-US" sz="1600" i="1" dirty="0"/>
              <a:t>: The surrender of culture to technology.</a:t>
            </a:r>
            <a:r>
              <a:rPr lang="en-US" sz="1600" dirty="0"/>
              <a:t> New York, NY: Vintage Books.</a:t>
            </a:r>
          </a:p>
        </p:txBody>
      </p:sp>
    </p:spTree>
    <p:extLst>
      <p:ext uri="{BB962C8B-B14F-4D97-AF65-F5344CB8AC3E}">
        <p14:creationId xmlns:p14="http://schemas.microsoft.com/office/powerpoint/2010/main" val="42804605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493</TotalTime>
  <Words>567</Words>
  <Application>Microsoft Macintosh PowerPoint</Application>
  <PresentationFormat>On-screen Show (4:3)</PresentationFormat>
  <Paragraphs>95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  1. The session PPT and any other accompanying documents will be emailed to you after the webinar. 2. Type questions into GoToTraining “chat” text box; they will be addressed during the Q&amp;A after the presentation. 3. CCSN Members and non-members may receive free updates of new content added to the network: http://theccsn.com/receive-updates/ 4. Consider joining the CCSN. Read about member benefits: http://theccsn.com/membership-benefits/  5. Contact the Network Administrator with additional questions: administrator@theccsn.com  6. Learn about upcoming webinars: http://theccsn.com/upcoming-webinars/   </vt:lpstr>
      <vt:lpstr>The Cyberchurch:  Social Media, Faith Identity and Church Branding</vt:lpstr>
      <vt:lpstr>PowerPoint Presentation</vt:lpstr>
      <vt:lpstr>PowerPoint Presentation</vt:lpstr>
      <vt:lpstr>Social Media</vt:lpstr>
      <vt:lpstr>Christian Church</vt:lpstr>
      <vt:lpstr>Church and Media</vt:lpstr>
      <vt:lpstr>Social Media and the Church</vt:lpstr>
      <vt:lpstr>Social Media Communication Models</vt:lpstr>
      <vt:lpstr>Social Media and the Church</vt:lpstr>
      <vt:lpstr>Virtual Churches and Worshippers</vt:lpstr>
      <vt:lpstr>Identity and Church Community</vt:lpstr>
      <vt:lpstr>Church Branding</vt:lpstr>
      <vt:lpstr>Cyberchurch Spirituality and Experience</vt:lpstr>
      <vt:lpstr>Reflections</vt:lpstr>
      <vt:lpstr>Q &amp; A</vt:lpstr>
      <vt:lpstr>Reference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The session PPT and any other accompanying documents will be emailed to you after the webinar. 2. Type questions into GoToTraining “chat” text box; they will be addressed during the Q&amp;A after the presentation. 3. CCSN Members and non-members may receive free updates of new content added to the network: http://theccsn.com/receive-updates/ 4. Consider joining the CCSN. Read about member benefits: http://theccsn.com/membership-benefits/  5. Contact the Network Administrator with additional questions: administrator@theccsn.com  6. Learn about upcoming webinars: http://theccsn.com/upcoming-webinars/</dc:title>
  <dc:creator>Woods, Robert H.,, Jr.</dc:creator>
  <cp:lastModifiedBy>Matt</cp:lastModifiedBy>
  <cp:revision>48</cp:revision>
  <cp:lastPrinted>2015-06-23T21:51:08Z</cp:lastPrinted>
  <dcterms:created xsi:type="dcterms:W3CDTF">2015-04-21T20:40:19Z</dcterms:created>
  <dcterms:modified xsi:type="dcterms:W3CDTF">2015-06-25T14:19:58Z</dcterms:modified>
</cp:coreProperties>
</file>