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7" r:id="rId1"/>
  </p:sldMasterIdLst>
  <p:notesMasterIdLst>
    <p:notesMasterId r:id="rId27"/>
  </p:notesMasterIdLst>
  <p:sldIdLst>
    <p:sldId id="341" r:id="rId2"/>
    <p:sldId id="256" r:id="rId3"/>
    <p:sldId id="277" r:id="rId4"/>
    <p:sldId id="261" r:id="rId5"/>
    <p:sldId id="293" r:id="rId6"/>
    <p:sldId id="313" r:id="rId7"/>
    <p:sldId id="326" r:id="rId8"/>
    <p:sldId id="325" r:id="rId9"/>
    <p:sldId id="324" r:id="rId10"/>
    <p:sldId id="327" r:id="rId11"/>
    <p:sldId id="328" r:id="rId12"/>
    <p:sldId id="334" r:id="rId13"/>
    <p:sldId id="329" r:id="rId14"/>
    <p:sldId id="336" r:id="rId15"/>
    <p:sldId id="300" r:id="rId16"/>
    <p:sldId id="301" r:id="rId17"/>
    <p:sldId id="337" r:id="rId18"/>
    <p:sldId id="338" r:id="rId19"/>
    <p:sldId id="306" r:id="rId20"/>
    <p:sldId id="319" r:id="rId21"/>
    <p:sldId id="335" r:id="rId22"/>
    <p:sldId id="321" r:id="rId23"/>
    <p:sldId id="323" r:id="rId24"/>
    <p:sldId id="340" r:id="rId25"/>
    <p:sldId id="263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napVertSplitter="1" vertBarState="minimized" horzBarState="maximized">
    <p:restoredLeft sz="15226" autoAdjust="0"/>
    <p:restoredTop sz="94660"/>
  </p:normalViewPr>
  <p:slideViewPr>
    <p:cSldViewPr>
      <p:cViewPr>
        <p:scale>
          <a:sx n="117" d="100"/>
          <a:sy n="117" d="100"/>
        </p:scale>
        <p:origin x="-276" y="-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4BBB99-DB13-44F6-9438-E5A4D691F257}" type="datetimeFigureOut">
              <a:rPr lang="en-US" smtClean="0"/>
              <a:t>3/30/2016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8CE570-0B3F-4060-9373-9FB15A13683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96654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-bl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60D20C-8C58-F84A-ADA1-F118111F6D8E}" type="slidenum">
              <a:rPr lang="nb-NO" smtClean="0"/>
              <a:pPr/>
              <a:t>13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6424400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-bl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60D20C-8C58-F84A-ADA1-F118111F6D8E}" type="slidenum">
              <a:rPr lang="nb-NO" smtClean="0"/>
              <a:pPr/>
              <a:t>14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6424400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60D20C-8C58-F84A-ADA1-F118111F6D8E}" type="slidenum">
              <a:rPr lang="nb-NO" smtClean="0"/>
              <a:pPr/>
              <a:t>18</a:t>
            </a:fld>
            <a:endParaRPr lang="nb-NO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7D661-1836-44F7-8FAF-35E8F866ECD3}" type="datetime1">
              <a:rPr lang="en-US" smtClean="0"/>
              <a:pPr/>
              <a:t>3/30/2016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6B357-51B9-47D2-A71D-0D06CB03185D}" type="datetime1">
              <a:rPr lang="en-US" smtClean="0"/>
              <a:pPr/>
              <a:t>3/30/2016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CB827-F132-4DF6-9FB9-4035A4C798EF}" type="datetime1">
              <a:rPr lang="en-US" smtClean="0"/>
              <a:pPr/>
              <a:t>3/30/2016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2A601-7D32-4ED7-AD1A-974B6DDBDCDC}" type="datetime1">
              <a:rPr lang="en-US" smtClean="0"/>
              <a:pPr/>
              <a:t>3/30/2016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7B41-4A0C-4639-A132-E5C8F99A4BE8}" type="datetime1">
              <a:rPr lang="en-US" smtClean="0"/>
              <a:pPr/>
              <a:t>3/30/2016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967FD-6084-4075-993E-77EC8038773F}" type="datetime1">
              <a:rPr lang="en-US" smtClean="0"/>
              <a:pPr/>
              <a:t>3/30/2016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88B47-74BA-4873-ADAE-EB0120124E83}" type="datetime1">
              <a:rPr lang="en-US" smtClean="0"/>
              <a:pPr/>
              <a:t>3/30/2016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F52C1-9A39-494C-9977-BBEFAB872C1F}" type="datetime1">
              <a:rPr lang="en-US" smtClean="0"/>
              <a:pPr/>
              <a:t>3/30/2016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EACE2-EA00-4376-9A66-47ABB8B02CF5}" type="datetime1">
              <a:rPr lang="en-US" smtClean="0"/>
              <a:pPr/>
              <a:t>3/30/2016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F71CE-B899-4B2B-848D-9F12F0C901B6}" type="datetimeFigureOut">
              <a:rPr lang="en-US" smtClean="0"/>
              <a:t>3/30/2016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7606D-E5C4-4C2F-8241-EC2663EF1CD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CF1CA-F464-4B29-B867-EAF8A9B936E3}" type="datetime1">
              <a:rPr lang="en-US" smtClean="0"/>
              <a:pPr/>
              <a:t>3/30/2016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DA47DADC-55EA-4839-91C8-5BCC0EC06F5C}" type="datetime1">
              <a:rPr lang="en-US" smtClean="0"/>
              <a:pPr/>
              <a:t>3/30/2016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CE8079A4-7AA8-4A4F-87E2-7781EC5097D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78" r:id="rId1"/>
    <p:sldLayoutId id="2147483879" r:id="rId2"/>
    <p:sldLayoutId id="2147483880" r:id="rId3"/>
    <p:sldLayoutId id="2147483881" r:id="rId4"/>
    <p:sldLayoutId id="2147483882" r:id="rId5"/>
    <p:sldLayoutId id="2147483883" r:id="rId6"/>
    <p:sldLayoutId id="2147483884" r:id="rId7"/>
    <p:sldLayoutId id="2147483885" r:id="rId8"/>
    <p:sldLayoutId id="2147483886" r:id="rId9"/>
    <p:sldLayoutId id="2147483887" r:id="rId10"/>
    <p:sldLayoutId id="2147483888" r:id="rId11"/>
  </p:sldLayoutIdLst>
  <p:hf hdr="0"/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heccsn.com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theccsn.com/category/webinars/webinars-upcoming/" TargetMode="External"/><Relationship Id="rId5" Type="http://schemas.openxmlformats.org/officeDocument/2006/relationships/hyperlink" Target="mailto:administrator@theccsn.com" TargetMode="External"/><Relationship Id="rId4" Type="http://schemas.openxmlformats.org/officeDocument/2006/relationships/hyperlink" Target="http://www.theccsn.com/about/membership-benefits/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hyperlink" Target="http://www.google.com/url?sa=i&amp;rct=j&amp;q=&amp;esrc=s&amp;frm=1&amp;source=images&amp;cd=&amp;cad=rja&amp;docid=HvQ8dNJOFATlyM&amp;tbnid=32yqGfwqR5_PwM:&amp;ved=0CAUQjRw&amp;url=http://www.barnesandnoble.com/w/playing-with-religion-in-digital-games-heidi-a-campbell/1117195263?ean%3D9780253012531&amp;ei=BOegUrC6Bqee2gWYtoBI&amp;bvm=bv.57155469,d.b2I&amp;psig=AFQjCNH6fDUNbjvecQuBVwQn2IlGjfCj3g&amp;ust=1386362973449494" TargetMode="Externa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www.google.com/url?sa=i&amp;rct=j&amp;q=&amp;esrc=s&amp;source=images&amp;cd=&amp;cad=rja&amp;uact=8&amp;ved=0CAcQjRxqFQoTCM6z48jE-sgCFQR5Jgod4AsCzQ&amp;url=http://www.pionero.it/2014/01/21/master-digital-methods-digital-culture/&amp;bvm=bv.106923889,d.eWE&amp;psig=AFQjCNGnGP4_wODU7GsB__BF_U4vlxafMw&amp;ust=1446855928094507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hyperlink" Target="http://www.google.com/url?sa=i&amp;rct=j&amp;q=&amp;esrc=s&amp;frm=1&amp;source=images&amp;cd=&amp;cad=rja&amp;docid=fJnovLZhpLKH9M&amp;tbnid=-Hy5qL0BAfL8JM:&amp;ved=0CAUQjRw&amp;url=http://siliconangle.com/blog/2012/03/21/apples-new-heating-ipad-nokia-applies-for-tattoo-patent/hackathon/&amp;ei=KdVEUqiuO6r02gWg2oCIBg&amp;psig=AFQjCNGJ9NJypsRq8eQh3t4rfc0sYf49AA&amp;ust=1380329097259339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2.jpeg"/><Relationship Id="rId2" Type="http://schemas.openxmlformats.org/officeDocument/2006/relationships/hyperlink" Target="http://www.google.com/url?sa=i&amp;rct=j&amp;q=&amp;esrc=s&amp;source=images&amp;cd=&amp;cad=rja&amp;uact=8&amp;ved=0CAcQjRxqFQoTCJvI7IjF-sgCFQg1JgodXWoONg&amp;url=http://weknowyourdreams.com/church.html&amp;bvm=bv.106923889,d.eWE&amp;psig=AFQjCNGGjZzuWdQxxWoItDBVO1iqmrZOCQ&amp;ust=1446856050846804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google.com/url?sa=i&amp;rct=j&amp;q=&amp;esrc=s&amp;source=images&amp;cd=&amp;cad=rja&amp;uact=8&amp;ved=0CAcQjRxqFQoTCLyytf7F-sgCFUziJgodMhEMZA&amp;url=http://www.crossmap.com/news/california-megachurch-bayside-church-in-granite-bay-buys-60-acre-property-for-growing-11000-congregation-3816/print&amp;bvm=bv.106923889,d.eWE&amp;psig=AFQjCNGixmKkBBesFY22ZrEagq6uuZYSMw&amp;ust=1446856272909451" TargetMode="External"/><Relationship Id="rId5" Type="http://schemas.openxmlformats.org/officeDocument/2006/relationships/image" Target="../media/image11.jpeg"/><Relationship Id="rId4" Type="http://schemas.openxmlformats.org/officeDocument/2006/relationships/hyperlink" Target="http://www.google.com/url?sa=i&amp;rct=j&amp;q=&amp;esrc=s&amp;source=images&amp;cd=&amp;cad=rja&amp;uact=8&amp;ved=0CAcQjRxqFQoTCObrn7zF-sgCFUbuJgod888Geg&amp;url=http://www.churchcommunitybuilder.com/blog/3-easy-steps-effective-multisite-church-website/&amp;bvm=bv.106923889,d.eWE&amp;psig=AFQjCNHTPT1EVRNIhxnVbZl1xLXJDH15VA&amp;ust=1446856152001273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4.jpeg"/><Relationship Id="rId7" Type="http://schemas.openxmlformats.org/officeDocument/2006/relationships/hyperlink" Target="http://www.google.com/url?sa=i&amp;rct=j&amp;q=&amp;esrc=s&amp;source=images&amp;cd=&amp;cad=rja&amp;uact=8&amp;ved=0CAcQjRxqFQoTCLrc7oDJ-sgCFYo6JgodSsUO3w&amp;url=http://www.theozijderveld.com/cyberpilgrims/religion_media.php&amp;bvm=bv.106923889,d.eWE&amp;psig=AFQjCNGC3K54rGMov8nHX2iZLdg6HyNMlA&amp;ust=1446857127052197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pn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hyperlink" Target="http://brownblog.info/wp-content/uploads/2008/05/p5240002.JPG" TargetMode="Externa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uk/url?sa=i&amp;rct=j&amp;q=digital+religion&amp;source=images&amp;cd=&amp;cad=rja&amp;docid=FzXlb2cHJAiwVM&amp;tbnid=8afgawB_243LPM:&amp;ved=0CAUQjRw&amp;url=http://www.routledge.com/books/details/9780415676113/&amp;ei=dVCwUaeRDZDB7Ab9voCoCw&amp;bvm=bv.47534661,d.ZG4&amp;psig=AFQjCNFEjz4sx2-D79u3OvJXDkxj2i3iyw&amp;ust=1370595819179367" TargetMode="External"/><Relationship Id="rId2" Type="http://schemas.openxmlformats.org/officeDocument/2006/relationships/hyperlink" Target="mailto:heidic@tamu.edu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9.jpeg"/><Relationship Id="rId4" Type="http://schemas.openxmlformats.org/officeDocument/2006/relationships/image" Target="../media/image2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1</a:t>
            </a:fld>
            <a:endParaRPr lang="en-US" dirty="0"/>
          </a:p>
        </p:txBody>
      </p:sp>
      <p:pic>
        <p:nvPicPr>
          <p:cNvPr id="6" name="Content Placeholder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6200"/>
            <a:ext cx="9144000" cy="1496487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838200" y="1529477"/>
            <a:ext cx="76962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1</a:t>
            </a:r>
            <a:r>
              <a:rPr lang="en-US" sz="2800" dirty="0"/>
              <a:t>. Type questions into </a:t>
            </a:r>
            <a:r>
              <a:rPr lang="en-US" sz="2800" dirty="0" err="1"/>
              <a:t>GoToTraining</a:t>
            </a:r>
            <a:r>
              <a:rPr lang="en-US" sz="2800" dirty="0"/>
              <a:t> “chat” text box; they will be addressed during the Q&amp;A after the presentation.</a:t>
            </a:r>
          </a:p>
          <a:p>
            <a:r>
              <a:rPr lang="en-US" sz="2800" dirty="0"/>
              <a:t>2. Consider joining CCSN (</a:t>
            </a:r>
            <a:r>
              <a:rPr lang="en-US" sz="2800" dirty="0">
                <a:hlinkClick r:id="rId3"/>
              </a:rPr>
              <a:t>www.theccsn.com</a:t>
            </a:r>
            <a:r>
              <a:rPr lang="en-US" sz="2800" dirty="0"/>
              <a:t>). It’s free. </a:t>
            </a:r>
            <a:br>
              <a:rPr lang="en-US" sz="2800" dirty="0"/>
            </a:br>
            <a:r>
              <a:rPr lang="en-US" sz="2800" dirty="0"/>
              <a:t>3. Read about member benefits:</a:t>
            </a:r>
            <a:br>
              <a:rPr lang="en-US" sz="2800" dirty="0"/>
            </a:br>
            <a:r>
              <a:rPr lang="en-US" sz="2800" dirty="0">
                <a:hlinkClick r:id="rId4"/>
              </a:rPr>
              <a:t>http://www.theccsn.com/about/membership-benefits/</a:t>
            </a:r>
            <a:r>
              <a:rPr lang="en-US" sz="2800" dirty="0"/>
              <a:t>  </a:t>
            </a:r>
          </a:p>
          <a:p>
            <a:r>
              <a:rPr lang="en-US" sz="2800" dirty="0"/>
              <a:t>3. Contact the Network Administrator with additional questions: </a:t>
            </a:r>
            <a:r>
              <a:rPr lang="en-US" sz="2800" dirty="0">
                <a:hlinkClick r:id="rId5"/>
              </a:rPr>
              <a:t>administrator@theccsn.com</a:t>
            </a:r>
            <a:r>
              <a:rPr lang="en-US" sz="2800" dirty="0"/>
              <a:t> </a:t>
            </a:r>
          </a:p>
          <a:p>
            <a:r>
              <a:rPr lang="en-US" sz="2800" dirty="0"/>
              <a:t>4. Learn about upcoming webinars: </a:t>
            </a:r>
            <a:r>
              <a:rPr lang="en-US" sz="2800" dirty="0">
                <a:hlinkClick r:id="rId6"/>
              </a:rPr>
              <a:t>http://www.theccsn.com/category/webinars/webinars-upcoming/</a:t>
            </a:r>
            <a:r>
              <a:rPr lang="en-US" sz="2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372860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7D661-1836-44F7-8FAF-35E8F866ECD3}" type="datetime1">
              <a:rPr lang="en-US" smtClean="0"/>
              <a:pPr/>
              <a:t>3/30/2016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CE8079A4-7AA8-4A4F-87E2-7781EC5097DD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124200"/>
            <a:ext cx="6477000" cy="1524000"/>
          </a:xfrm>
        </p:spPr>
        <p:txBody>
          <a:bodyPr>
            <a:noAutofit/>
          </a:bodyPr>
          <a:lstStyle/>
          <a:p>
            <a:endParaRPr lang="en-US" sz="3200" b="1" dirty="0" smtClean="0"/>
          </a:p>
          <a:p>
            <a:r>
              <a:rPr lang="en-US" sz="3200" b="1" dirty="0" smtClean="0"/>
              <a:t>Heidi Campbell, Assoc Professor                                                         Texas A&amp;M University</a:t>
            </a:r>
            <a:endParaRPr lang="en-US" sz="3200" b="1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457200"/>
            <a:ext cx="7696200" cy="2438399"/>
          </a:xfrm>
        </p:spPr>
        <p:txBody>
          <a:bodyPr/>
          <a:lstStyle/>
          <a:p>
            <a:r>
              <a:rPr lang="en-US" sz="4000" b="1" dirty="0">
                <a:solidFill>
                  <a:srgbClr val="FFC000"/>
                </a:solidFill>
              </a:rPr>
              <a:t>What </a:t>
            </a:r>
            <a:r>
              <a:rPr lang="en-US" sz="4000" b="1" dirty="0" smtClean="0">
                <a:solidFill>
                  <a:srgbClr val="FFC000"/>
                </a:solidFill>
              </a:rPr>
              <a:t>Can we learn about the intersection of Technology &amp; Faith through a </a:t>
            </a:r>
            <a:br>
              <a:rPr lang="en-US" sz="4000" b="1" dirty="0" smtClean="0">
                <a:solidFill>
                  <a:srgbClr val="FFC000"/>
                </a:solidFill>
              </a:rPr>
            </a:br>
            <a:r>
              <a:rPr lang="en-US" sz="4000" b="1" dirty="0" smtClean="0">
                <a:solidFill>
                  <a:srgbClr val="FFC000"/>
                </a:solidFill>
              </a:rPr>
              <a:t>Networked </a:t>
            </a:r>
            <a:r>
              <a:rPr lang="en-US" sz="4000" b="1" dirty="0">
                <a:solidFill>
                  <a:srgbClr val="FFC000"/>
                </a:solidFill>
              </a:rPr>
              <a:t>Theology</a:t>
            </a:r>
          </a:p>
        </p:txBody>
      </p:sp>
    </p:spTree>
    <p:extLst>
      <p:ext uri="{BB962C8B-B14F-4D97-AF65-F5344CB8AC3E}">
        <p14:creationId xmlns:p14="http://schemas.microsoft.com/office/powerpoint/2010/main" val="3276691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5047456"/>
            <a:ext cx="91440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500" b="1" dirty="0" smtClean="0">
                <a:solidFill>
                  <a:srgbClr val="92D050"/>
                </a:solidFill>
              </a:rPr>
              <a:t>Studying Digital Religion</a:t>
            </a:r>
            <a:endParaRPr lang="en-US" sz="3500" dirty="0">
              <a:solidFill>
                <a:srgbClr val="92D050"/>
              </a:solidFill>
            </a:endParaRPr>
          </a:p>
        </p:txBody>
      </p:sp>
      <p:pic>
        <p:nvPicPr>
          <p:cNvPr id="7" name="Picture 6" descr="978041534957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8874" y="1283837"/>
            <a:ext cx="2323126" cy="34846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082047105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83837"/>
            <a:ext cx="2265049" cy="34846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 descr="Large Imag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2596" y="1352072"/>
            <a:ext cx="2265404" cy="3420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2" descr="data:image/jpeg;base64,/9j/4AAQSkZJRgABAQAAAQABAAD/2wCEAAkGBxAQEhQUDxQVFBQXFRUVFBQVFBUWFxUVFBQXFxYXFRcYHCggGBolGxQWITEhJikrLi4uFx8zODMsNygtLisBCgoKDg0OGxAQGywkICQsLCwsLCwsLCwsLCwsLCwsLCwsLCwsLCwsLCwsLCwsLCwsLCwsLCwsLCwsLCwsLCwsLP/AABEIARMAtwMBEQACEQEDEQH/xAAbAAEAAQUBAAAAAAAAAAAAAAAABAECAwUGB//EAEYQAAIBAgMEBgcFBQYFBQAAAAECAAMRBBIhBTFBUQYTImFxkQcUIzKBobFCUnKywTNic6LRFSQ0goPhY5Kz0vAXRFOEwv/EABoBAQACAwEAAAAAAAAAAAAAAAABAwIEBQb/xAA2EQACAgEEAQIFAwIEBgMAAAAAAQIDEQQSITFBBRMUMlFhcSJCgSORFaGx8CQ0UmLB0QYzQ//aAAwDAQACEQMRAD8A5OepPJCAIAgCAIAgCAIAgCAIAgCAIAgCAIAgCAIAgCAIAgCAIAgCAIAgCAIAgCAIAgCAIAgCAIAgCAIAgCAIAgCAIXIEARgkQQI+4EYAgkSCBJAgCAIwBIJXIkkCAIAgCAIAgCAIAgFQJjKSSb+hlFZaSNhX2NWQNfIcouyrUUsAN5Kg34zQh6pTJqKT56eODcnoLIJttcfRkOph2VVcjsvmy678psdJswvhOcoLtdmtKpxipMyYfA1ais6LcLv8rkAcTbWwmF2tponGuT5f++TOGnnOLceUiynh2ZWcDsrbMb/eNh4zOV1cZKt+TFVScd0fBkXZ1QsigC7rnXUarYn6AyuWtpxKXhcGfw1jaX1MQw75DUt2QwUnkSLj5TN6qpTUH8zWV+DFUScHPwjMNnVesFPL2yAwFxuK5rk8NJgtdVGt2p8LgyWmm5qvyxi9n1KQDNlKk2zI6uL2vY2OhkafXVXS2xzn7rBldpZ1rL6IoB4TclKMWsv7Gsk2uPAtIUoZ2t8onZJrJlShdXJNiuWykG7XNjrwt3yiV6U0lyn5LFW9rfkrWwroFLCwYZlPcSRry3GYQ1tVilslloznpZwxuXZfj8E1F2Q65TbMAbHQH9Y02squinnl/wDsi7Tzqk1jhEWbZrsSSBAEAQBAEAQBAKiVXY9uX4LK/mj+TpNq1qNKviGzMXdGTJksAWVdc1+7lPN6Oq++uuO1JKWcna1FlNU5tPLawazHf4bDf63/AFJ0dJJLWW8/Q09Qs6eGPvk2mCo9nBkVFTUkqbgsTUyk6DXQZdZy9Ta1ZenFvnv6G/TBONfOOP7kXBojvXw5JTrKoCELcDI7aWvpNnUu2FVWoSztSz/JRTGMrJ09ZZmwldGxVFUJIp02p5iLXK03ubcJhOmyOknJ/ulkyjOPxCivCwYdlYhUwtTrBem1ZUcfulDqO8b/AISdZTOWrg4PlQ4I004xplv63Ex1AxwANwKAseY9XOs1q5N+nPd3u5/OS6zjV8f9Jp2pf3VWWoWU1AGTLbK+TeDx00nXouUtU4qK67NC2mUdPndw30X7B1eoBvajVVRzNrgDyMy9Vyoxa6TWTHQJScovvBLbBMaFFRq6vnZB7yrWIyE+Q8MwnO+Mi9RZN8RaxF/fBuLSydUIeU8v8F2OcH18rqM9Ox/1JNG7dp1Lynkxsxttx4Zh21jKjJh1Z2IakGIJ3nO2pmWjprjK+WFnLwRqLJyjV+Fkn4nEO1fFoWJQUahCk9kHIpvbxmvCpQoqsiuXJ/6lzscrLIPpI5aer8HBfYggQBAEAQBAEAQBeQ1lYZlGW15MuIrtUYs5LMdSeJlddcao4XRnKe95l2SKeLrqhRS3Vm+mW47W+xI0ms6tO7XN43fkuhbd7e1dc+DEuIqHJlJPV+5YXy63005zOVVEIy3YW7sxjOyWF9Oi1azh+sBIYHNm/ePHxlkoVOPtftxwjHdZu3vsUa7o2dCQde0OZBB87mRKqqSVbIhOcXuQzvky65CcxFtLgWve3KYqFHuKf7ksLkySsceuC/1yrnFTMcwsAw4ZRYDykfD1NOrHfglX2qSszz0ZMVjq9VQKhZlBv7oAvuvoJXRptNRZmHzP7mdlt9kcS6X2I1KoyEMpIINwRwI75tW1wsjsn0ymEpRe9GZMdWSo1QOwqG+ZuJuOPylMtHRKpV44XRn79qk3nkt9otPiEqeHaNM3+RMlRqnNLHMCHvjHOeypxtQp1ZY5BuXTTXgd8LSU73NdvsfEWbcZKHG1CzMWOZwVY6XIIAIPwAmXw1e1RxwuiPfnlvyyPL10UsSSBAEAQBAEAQBAEAR4ZKeDr8I7ZsKBVAXqkvRubvo24Wsb+PCeLs//AFcoZe7iX0/k9JFvNaUuNqyvLNbsm4oVitQUT1tPtkkWHa0uAZ0NU0tRUpRclt6/g1KF/Ts5UefJGp/4Wtrf21PXno2s3Hn42C6W18fya2P+Gn5e7stp/wCDqfx0/IYtf/GxSf7WIY+Fbx5Rt6lauKoFLtIMPTvTLhR2qOpsTrz05Tlwhp3Xvs4lu7N6UrFPEVxjo0//ALL/AOwP+i06cm1rkv8AsZor/lXuXO7s3TYh/WTTzHq+o9z7P7C+7xnLVcVpvc2/q39nQc5e97fjaQdm0kqYTI+hauQjHcHFNbA9x1HxlutnZXq98OUo8r/f0KdLXXPTbZduXBF6SAjEuDoQEv3Hq1nT9Flu0+76t/6mp6jHbc4fTBnwmFRlwdxfPVqK+p1AZQOP0mrdqLIzvw+ksF1dUHGrK7bLayUnpVyKao1JlCspa5Bcqc1yeAk1WXRuqUpN7s/6E2QrnCzbHG0087xyBAEAQBAEAQBAEAQBI8EoqYfHYRPTaZFSi+UXpKqgX35b6nznO/w9OucU+JPP4Nz4uW+MscxLcJjwqujoHV2DEZitiL2sR4xdoXKUJRlhxWCYanapKUc7hhMcqK6NTDozBsuYggre1iOFjMtRop2TjZCWJLjIp1CinCSymYzi/ZNTA0Zw97nSwIt85Z8KncrpPlLBU7/6bglhZyTqe2gCHNJTUCdXnzMNMmT3d17TQl6RLGzf+nOcG2tek9+z9WMZNeMSep6qwt1nWZuN8uW1vjN96Ze8rX3jBqK9+37ePOScdsi5fql6wpkz5mtbJkvl3bppL0qXy78xznBtfHp87ecYIPrXseqtoH6y99fdC2+U3JaOPve633Haay1ElBQx08ldoYs1qhcixOW4/CoX9JnpdPGipVp+WRqLndLe0ZqO0SvUjKPYuzjU9rMQbHlulNugUnZJy+dL/IshqnFQ4+UxjGnJVWw9oVYm+7Kxb9Zl8Flwln5eDF6j9Mlj5iLN7t8+DWSbFpHfZBSPx0BJIEAQBAEAQBDJN3QFNKeHvSRzUZgzNmvYOALWI5zzt0rLLbsTa2+Dr1quNdaccuRjXB0w2LFtKatk/dtUAHyl/wAVZtok33wytUV5s+yZdR6qnTw5akr9ZnLs2e4C1CvZynlKpzuuttUbMbVwjOtVQhH9GWzDRoU2XFEC4UA0yb3ANUAfHLprNmy62M6Ytrnv+xTGqElZx10ZsNVp+ru5o0yyMiXOfUMDcntb9JTdXb8ZGv3Htab/AMyyuUPhnLaspjBYWiFpCquY4gsFYEjqwGygjmc3ymOp1VrnKUHhQxx9TKuitQW9cz6+xgw+EUJic4BamFAPI9aFJHjrNm7UylbRtfDz/oUxoShZl9GtnVk1FGhk3pGHpmkj0lKtRRnftl7uhNxY/eA4TzqlqLXOyM8NSaS4Ou/ZgoxcM5WckTZ1JFR61Vc6qyoqXIuzXNyRwCg/GbmrutlKFMHhvnJr6eEEpWS5SZlGzF9ZWmD2Gs4vv6srnt42BEx+PfwcpvmS/T/PWTJ6WPxCgnw+f/JmNLDZfWQvsx2eouf2nAX+7l7XwmnG/VcaX93efsbEqqP+Y/b1gpR2bT9bNPLmTKXVddQUzoptr3S2etseh3p4llJswjpY/FOLXHaRjwWG6zEqtWj1fZJ6qzLchSRoTfUyzUXuvSZhPP3K66t1+JRx9jFtOnZFz4c0HzbwGCsthp2idbyzQTzZxZuWDHVrEPkxya2dfCRzikkgQBAEAQBAEEm5o4igyUA9Qo1IsSBTLXu4bQg904F+n1Stt2Ryp+cnVqup9uDlLmPgxDHpmxTajrVbJpxLhhflpL5aO3FKz8mMla1MM2P/AKskjA46kq0L1WptSzBgELZ1apmtcHTTSa2q0eocrNsU1P78oup1Ve2ClLG37Eb11P71v9r7mn/Fz68tJtfB2N0N/t7/ALFC1EUrceejDSxKjD1KZ95qiMNOCg31+Mvsok9XGzHCTX+ZVXYlp5QfbZOw+2Ai4ZQFOS/WFkDEXqFuySOR4TQt9KnZK2We8Y54NurXRjGuKXXZioYukTiQ7FVqk5WylrWqZxdbyy3S3KNMoLLh2myuu+uTnGXG41lVQCQpzDgbWuPDhOxXKTh+pYyaE9qbwb/CbToq1NzVZctJab0+rJzZEI969rXN55y3QajEq4xTzLOc9HYhq64qLcuo9YNfg9oClQqKApdqisAyBhlCsDv46ib2o0E7r4Tk3hRxwzWq1irqcVy2/JK/tSmcSlU+6KQU2W3a6sqbAcLma8PT5rSSpXe7K/uWS1dctQp+EiAMQvqxp65zVD7uGS2/xm98LP4pWeNuP5NV2x9lw85yThtOn6yKlzk6sITbUHqshNuNjNN+n2/But8vdnBsrWV/EqzxjBCp9UKq5qjultXAKsDY20JvobcZt7LXptkYJP6eCiMqlfmUm19fJmxuJTqRTWo1U9YXLMpWwygW1J5SnSaWxaj3ZRUVjwWai+HtbFJvk1ZnZOaIIEAQBAEAQBAEEiAIIEjP0BVQSbAEnkNT5Q5RXOTJRbN1geiePre5QcDm9k/Naas9ZTHtmxDSWy6RtqPo4xze8aKeLk/lUzWl6rSi+Ppt3kzf+mWL/wDmo/z/APbMP8Xq+hn/AIZYR63o5x6+6aT+FQg/zKJmvVaH2Y/4bcujUY7otjqOr0HtzQZx/JebNespl0yiekth2jUHTTceXGbSbka0o47KGDESQIJyIIEAQBAEAQBAEAQBAEAkYHBVa7hKKM7Hgov8TyHeZXO2MFulwWV1Sm/0nfbD9Gu5sa/+lTP5n/pOPf6t4rOtT6Z5mdxs3Y+HwwtQpIneBdvix1PnOTZqLLHls6NdFcFhI2CIWlSWey0zrSAmagiC7KOUywC1qQPdMXFDJgdSJg8onvs1u1Nh4XFC1ekr/vWsw8GFjLa9TZW8xZVZRXYsSRwu3fRswu2DfN/wqh1/yvuPx851qPVk3iZzLvTGuYnB4rC1KTFKqsjjerAg/Ph3zswsjYsxZy5QcHiSMMz/ACYYEECAIAgCAIAEAQBAEEnQ9FeilbHNf3KINmqEbyN6oOJ79wmjq9bGhfc3dLpJXc+D1zY2x6GETJQQL95t7OebHjPN36iy6WZM7tVEK1wifKc5LsFVFzaPIZLUWlyRiYK+Iymw3yqdnhGSRg9aPOVe4ycGehiA2nGXQsT4IaMzLeZtGJFYWlT4J7KQTg1m3dhYfGJlrrqPdcWDqe4/pumxRqZ0vMWUXaeFq5R5F0n6M1sC/b7VMnsVQND3MPst3eU9LpdZHURx5OBqdLKp/Y0c2zVwIIEAQBAEAQBAEEo6boX0WbHPme60FPbbcXP3F/U8Jz9brFTHjs3tHpXbLn5T2LD0EpqqUwFVRZVGgAHKeZnKU3ukegjFRWF0ZLTEyEAy4cTKJDJEsbINDXr9pvE/WaE5fqLUWddMNwMuErdtfGWVy/UQ+jdzeKzBiBrK5IlGKYkiAYMZhKdZGp1VDIwsVPH/AHmddjracWYTipLElweNdL+jT4GrpdqLk9W//wCW/eHznp9Fq43x57PPavSumWV0c/N402IIEAQBAEAQDY9H9kPjK6Uk0ubu33EFszeXzImtqL/ZrcpfwbGnpds1E9y2fgqeHprSpDKiiwH1JPEzyltjsk5M9NXWq4qKJErMxAKwDNhzvmUeyGWbSzdW2Xfbh4i/yk2/KxE5ao999ie8XnMb+pd2C+lpGcDApvbdoe4WkrOeA0dZgs2Rc2+wvOnW/wBPJRIpiDrEmSjDMCSsAQCHtfZtPFUmpVhdWG/ipG5h3iW03umW9FV1anHa/J4XtfZtTC1no1feU7+DDgw7jPW0WxsgpR8nmbqvbk4kOXFIgCAIAgCQSev+jnYnq+HFRxapWsx5hPsL87/GeZ9S1Dss2rpHoNDTsrz5OsnOOgVgCAIBcjWMJglS7swOX6RUclTMNzC/xGh/Sc3Uxwy6D4NOHN+PnNXJmb3o1QLMzncBYeJ/2m7pY55MJs6Mm03myoiM1zKmZFIAgCAIBxPpO2J1tEYhB26Xv99Lj/yk38CZ1vTNRslsfTOZ6hQpR3Ls8pnocnCfYkkCAIAkA2nRrZnrWJpUj7pa7/gXVvkLfGa+ru9utyNnTVb7Ej3e3KeRb/Uz06W1LBUTFElJIEAQCsAvp1LTKMscsjBz3STErUZQh929yOZmlqpqT4LII0tn5r42P0mq+TM6Lo1ikQMjGxJuL8dB85uaW1Rjhlc0bmpUv4TbcsmBZMSRAF4AgAwCyrTDKysLqwII5gixEmMnFpoiSTi0zwPbWAOGr1aR+w5A713qfiCJ7Ci33K1M8rfX7djiQpeUiAIAEgk9B9EuBu9esfsqKanvY5m+QHnON6vZhKCOt6XXluZ6XacE7QgCAIBQm2+Q2kDXYjbFNfdux7tB5yiWoSMlE1eK2tUfT3R3fqZrzulLozUUQbynOSSsAXj8An4Ta9RND2x37/OXQ1DjwzFxNvh9qUn45TybT5zahfGRjtJl5aYlZIAgFIBWAeVelbBBMRTqAftKZB72pkD6MJ6L0mzNe36HB9Thizd9TiJ1jmCAIAkPlYJR656LKGXBFuL1nb4KFQflM836rLNuDv8ApscVZOwnMOiIAgCAaPb2JNwg3Wue8ndNTUWc4M4momoZiAIAgCAIAgk3WwcSTdDrpde7mJt6eb6K5I3M2zAQBABgHDeljD3w9J/uVbfB1/qBOt6RLFjRzPVI5gmeVz0JwmVEkgQBAPaPR6tsBR/zn+czynqL/rs9Noceyjo5pG2IAgFYBzO2P2zfD6Cc6/5i2JDlRJSAIAgCAIAgE/Yn7YeDfSXU8SMZHSToFYgCAIByfpOX+4t3VKf1nS9Lf9c0PUf/AKDx+emPOiAIAEeQezejh82ApdzVF8nP9RPLepL+uz0mgeaUdNNA3RAEAQDnNtj2p8B9Jz71+osiY9lUg9TKdxVvpIqjmWCZEXEIUYq3A2mE1iTRPaLAZiAT3QCpMEhdSAupOgmSWWQyTtGjkfKOAX8ok2LDIRI2CPa/5T+kso5kRI6Gb5WIBWAIJRyHpRqWwVudVB5XP6Tp+lL+sc71F/0TyKelPPCAIAkYJPU/RNib4arTO9K2YeDov6qZ571aGLNx3PTJ5htO5nJ5OoIAgCAc9t8e1H4R9TNHUfMWRLdhj2o8DIo+cSL9v07VAea/Q2jULEsiJrJQZCAIBN2Ol6q91z5S6lfqMZF22x7Y+C/T/aL1+omJl6P/ALQ/h/UTLT9iRvzN5lRQQCsACAefel3FWTD0hxZ3PgoCj858p2vSIcuZyPVJ8KJ5pO8cUQBAEglHZei7aHV4s0ydKqED8SdpflmnM9Vq3V5Xg6PptmLMfU7rbW3HSqKFAJny5maobKNLhR32nlJ2NPB6HBTYW33qstPEJkd1zU2G5xYndw3GIW54DidDLzEw4rErTW7HwHE+EwnNRJSOaxuJNVsxFuAHICc+c9zyWJYJnR9Lux5LbzI/pLaFl5ImZukQ0Q/iH0lmpXREGaWaZmIAgG16Pr22PJfqR/SbOmWXkxkU6QJZ1PNfoY1HzCDImAxXVPmtfgR3GVQltZLWTpMNiUqC6G/McR4zfjYpFeMGaZkFC1t8jKGCsnIPG/SPtDrsayjVaQFMeI1b5m3wnp/TKnClZ8nndfZutaOXnRNAQBAEfYGbB4pqVRKiaMjBl8QbyuytWRcX5LK5uElJHoW2q7ZvWaVjSxVPS4DWJUKya7iLafGeF1dTrtaPW0zU60zAm2rMpCBctrWJuCNCQTxmlnyXYN/R2lUPaWoT8bjyj3JryNpjq1Wc3YknvkOTfYK0qLObKCT3RGLbDOj2Xg+qTX3jqf0E36q9qK5MjdIR2F/F+kr1PQgaGaRYLwBAN10dX3z4D6zb0yMJkva2DNVRl94bu8HhLL6t6yRFnO1KTKbMCD3zScWlgsQpVWQ3U2MRbiDM2Oqk3zt52+QmXuybIwSa2RVDiqXcFSAT56SxvjOSDPi9o+rYatiKvIsq37rIvxNpv6Ol2zSNfU2KuDZ4hWqs7MzG7MSzHvOp+s9rGOEkvB5WcnJ7mWTIwEAQBAEA7roTiEqUvU6zEdaHehyV72+JJBIHjznnfVNO7G7I9dHc9Ou2LZL8lMJhFWv1eKIQKWFQ3I3DSxA46WnmdmJYZ293BfjrYaqy0HLLYdo2NyRe4tpInFJ8BNkN8S7b2PnMMAy0NoV6fuVHXuDG3lumSlJDGTZYbpbi095lcfvqPqLSxXSXZGwk7Q6WNVpherAbMCTmuLWO7v1iyzciFE1v9sv91fnKMGRT+2X+6vzjAH9s1OS/OMEm52F0lSklTrhrcFVUanQ33mwl9NiijBxyRcd0wxDkilamO4Zm+JOnkJMrpMKBqa+0q9T36jnuzG3lulLk32ZYwY0xlQbnbzv9ZGAbHZu02Z1R7WYhc1rWvoLwo5eAdng9jBSDUIb90bviZtV6dGDng4H0m7eFWoMNTPYpm723Gpa1v8o+ZPKer9L02yO9/wAHA9R1G6WyP8nDzrnKEACAIAgCAS69Rk6llNmCAqRvBFRyCPjNSqO5ST+ps2SalF/Y9G2OcPtemGcmnikAWrl+0NwbKd4Py3TzfqOg9uWV0d3SapWRSfZo9p7PbD1Wpvc23G1rrwPxnFnHazop5IsxAkEiCCzLbd5QCquJIK5xAGbxgFMpO+CS4CQBGCBJBsuj2BavXQDcCGY8lU3/ANvjM6otyIlwsnT9Oek4wdPJSI69x2R9xd2c/OwnodDpHZJN9HM1mqVccLs8cYnjv4k8Z6dJJYR53OeSkECAIAgCABAJOL3Uv4Q/O81tP3L8svu/b+EV2bj6mHqLVotldTpyPMMOIPKWW0xti4sxqtlXLKPUsDjsNtijb9nXQarxXvH3kM8prdA63wuD0em1cbVz2c1tPZlXDtlqrbkw1VvAzjyg4s3kyHK2ZfcSSBAKFQd8AoE5QCusAyrQci4U252MgGOCRBBsdk7FrYk9hbLxdtFHhzPhLIVykQ5YN9tba2G2RS6ulapiGF7Hffg1S25ddBx8zO5ofT3Y8tcHO1erVa75PLMbi6lZ2qVWLOxuSf8AzQd09TVXGtYR56ybm8swTJGDEkgQBAEAQAIBJxm6l/CH53mtp+5fll937fwiNNnL8FBlw2Iek4emxR1N1YGxBmE4RmsNFkZyi+D0fYHTyjXXqtoqoJ06wj2bfjH2D37vCcHV+lcbof2OxpvUc/pn/ct2jsikzMcOcq3OUXzKRzB5ec8xbF1y2tYOxBxlHMWamtgKqb1uOY1Er5XZnkjGSBAEAuQXIHePrIB1kgEKpsqkxJ114A6SCTZbGwODQ+1S7Dczm6+W4TZocd3JhLrJquk3pCVQaeA1O7riNBw9mvHxOncZ6bR+mJ4ss/g4uq9QazBHnNaqzsWclmJuWJuSeZndhGMVhHHlJy5ZZMjAQBAEAQBAEACAScZupfwh+d5r6f8Ad+WX3ePwiNNgoEAQDabH23UwxOXtId6Emw7xynN1vptepWXwzd02tnSdLsrpnh8395pOB+4Qw+IsD5Tkv/4/t5TOjH1bPaOww23tlYgWz0fw1FCHycCa0/TrIftybcNbXPySRsTAVNUSmfwN/QzXelfmJf70fDMdTofhTuDjwY/rMHpvsT7i+pDqdFsJTYM1YqAQbMya24QtG5dJke9H6mHaO1tl0r3xFz92n7Q/yg/My+HpFs+kUT19UO2azAbbw9ckU2IIOgcBWI5gXmtqvTbtP4yjKnW1WdMkY/HU6CF6hsPmTyA4ynT6Sy2W2KeS62+uuOWzzfaNZXquyDKrMSB3Ge901bhUoS7R5S+alY5IjS8pEAQBAEAQBAEACAScZupfwh+d5r0cbvyX3ePwiPL00UFLRkkWk84yBaRwwVElPPBOAYyPsUmLin2iVLHTLsx5nzMj219ET7kvqWwkl4RG5vtlZl4yQ+8FIab4fQTa6Kkk79fjMVWorKSJ3N9sGZv7mK+pS0j8DAtJfAEAQQIAgCAIAEhgnOyg0SwuOqPC+uapbTxtNPbOSko/U224pxcvoi58RRtYL9kj3eJVtd+vaIlCo1Kz+oudtH0FetQs3VrYkC2h+8DxOm4zKuq/ctzIlZTjhDEtRZWKizcN4uSRuHcLyKoaiElGT4Ik6nHJc1fDm9kIN9PDMT9DCp1KfzE+5R9CypXokpZdARcW3jU8TrvEyhVftfPLMZWVZTSLEqUwzHgQbXUHLqOHgD5yx127IpPldmClWpybMprYfgmlhz+PHlKo16n90ix2UY6K9bhwLWv7pNgeF72N++VqrVPlszdlGeiyvWokWQWFxw4BtdfOWQqv7yYSsp8Iq9eiWchbAqLdkb7G+h3cPKHTftXIU6tz4L6b4YkXXLq1yc1rZtOP3ZjOGqXTJhOh9osVqBIFrX3k3FtG7+ZXyk7dSllsKVDeMGGrUp5CoGuZiGtw+yOe6XQrs3bmypzrxtRmavQ+7wtutbRuW/evlKfa1Cy0zNWVeUVNXD5vcNr9+4j+v1k+3qVFc8mW+nPCIFUi5y6C5t4X0m/XuUf1vk0p4byi2ZmAgAQBAEAXgErG7qX8IfNmP6zXo8/kvu8fhEWbBSIIEASQJBIgCCBBORAEECAIJEDIgZEAQQIAgCAIAkMAxLhZJSySto6OR90Kn/KoB+cp0/y5+rLbnyiLLykQBAEAQBAEAQBAEAQBAEAQBAEAQBAEAQBBJJwKDNmb3U7R77e6vxNhKL5P5V2W1R/d9DA7kkk6kkknmSZbCKikiuTyWzIxEAQBAEAQBAEAQBAEAQBAEAQBAEAQBAEACSgTK+lGnbTMzlu8qbC/gJpw5ueTZlxUsEObZrCAIAgCABAEAGAIAgCAIAEAQBAEAQAIAgAwD//Z">
            <a:hlinkClick r:id="rId5"/>
          </p:cNvPr>
          <p:cNvSpPr>
            <a:spLocks noChangeAspect="1" noChangeArrowheads="1"/>
          </p:cNvSpPr>
          <p:nvPr/>
        </p:nvSpPr>
        <p:spPr bwMode="auto">
          <a:xfrm>
            <a:off x="28575" y="-1782763"/>
            <a:ext cx="2476500" cy="3724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" name="AutoShape 4" descr="data:image/jpeg;base64,/9j/4AAQSkZJRgABAQAAAQABAAD/2wCEAAkGBxAQEhQUDxQVFBQXFRUVFBQVFBUWFxUVFBQXFxYXFRcYHCggGBolGxQWITEhJikrLi4uFx8zODMsNygtLisBCgoKDg0OGxAQGywkICQsLCwsLCwsLCwsLCwsLCwsLCwsLCwsLCwsLCwsLCwsLCwsLCwsLCwsLCwsLCwsLCwsLP/AABEIARMAtwMBEQACEQEDEQH/xAAbAAEAAQUBAAAAAAAAAAAAAAAABAECAwUGB//EAEYQAAIBAgMEBgcFBQYFBQAAAAECAAMRBBIhBTFBUQYTImFxkQcUIzKBobFCUnKywTNic6LRFSQ0goPhY5Kz0vAXRFOEwv/EABoBAQACAwEAAAAAAAAAAAAAAAABAwIEBQb/xAA2EQACAgEEAQIFAwIEBgMAAAAAAQIDEQQSITFBBRMUMlFhcSJCgSORFaGx8CQ0UmLB0QYzQ//aAAwDAQACEQMRAD8A5OepPJCAIAgCAIAgCAIAgCAIAgCAIAgCAIAgCAIAgCAIAgCAIAgCAIAgCAIAgCAIAgCAIAgCAIAgCAIAgCAIAgCAIXIEARgkQQI+4EYAgkSCBJAgCAIwBIJXIkkCAIAgCAIAgCAIAgFQJjKSSb+hlFZaSNhX2NWQNfIcouyrUUsAN5Kg34zQh6pTJqKT56eODcnoLIJttcfRkOph2VVcjsvmy678psdJswvhOcoLtdmtKpxipMyYfA1ais6LcLv8rkAcTbWwmF2tponGuT5f++TOGnnOLceUiynh2ZWcDsrbMb/eNh4zOV1cZKt+TFVScd0fBkXZ1QsigC7rnXUarYn6AyuWtpxKXhcGfw1jaX1MQw75DUt2QwUnkSLj5TN6qpTUH8zWV+DFUScHPwjMNnVesFPL2yAwFxuK5rk8NJgtdVGt2p8LgyWmm5qvyxi9n1KQDNlKk2zI6uL2vY2OhkafXVXS2xzn7rBldpZ1rL6IoB4TclKMWsv7Gsk2uPAtIUoZ2t8onZJrJlShdXJNiuWykG7XNjrwt3yiV6U0lyn5LFW9rfkrWwroFLCwYZlPcSRry3GYQ1tVilslloznpZwxuXZfj8E1F2Q65TbMAbHQH9Y02squinnl/wDsi7Tzqk1jhEWbZrsSSBAEAQBAEAQBAKiVXY9uX4LK/mj+TpNq1qNKviGzMXdGTJksAWVdc1+7lPN6Oq++uuO1JKWcna1FlNU5tPLawazHf4bDf63/AFJ0dJJLWW8/Q09Qs6eGPvk2mCo9nBkVFTUkqbgsTUyk6DXQZdZy9Ta1ZenFvnv6G/TBONfOOP7kXBojvXw5JTrKoCELcDI7aWvpNnUu2FVWoSztSz/JRTGMrJ09ZZmwldGxVFUJIp02p5iLXK03ubcJhOmyOknJ/ulkyjOPxCivCwYdlYhUwtTrBem1ZUcfulDqO8b/AISdZTOWrg4PlQ4I004xplv63Ex1AxwANwKAseY9XOs1q5N+nPd3u5/OS6zjV8f9Jp2pf3VWWoWU1AGTLbK+TeDx00nXouUtU4qK67NC2mUdPndw30X7B1eoBvajVVRzNrgDyMy9Vyoxa6TWTHQJScovvBLbBMaFFRq6vnZB7yrWIyE+Q8MwnO+Mi9RZN8RaxF/fBuLSydUIeU8v8F2OcH18rqM9Ox/1JNG7dp1Lynkxsxttx4Zh21jKjJh1Z2IakGIJ3nO2pmWjprjK+WFnLwRqLJyjV+Fkn4nEO1fFoWJQUahCk9kHIpvbxmvCpQoqsiuXJ/6lzscrLIPpI5aer8HBfYggQBAEAQBAEAQBeQ1lYZlGW15MuIrtUYs5LMdSeJlddcao4XRnKe95l2SKeLrqhRS3Vm+mW47W+xI0ms6tO7XN43fkuhbd7e1dc+DEuIqHJlJPV+5YXy63005zOVVEIy3YW7sxjOyWF9Oi1azh+sBIYHNm/ePHxlkoVOPtftxwjHdZu3vsUa7o2dCQde0OZBB87mRKqqSVbIhOcXuQzvky65CcxFtLgWve3KYqFHuKf7ksLkySsceuC/1yrnFTMcwsAw4ZRYDykfD1NOrHfglX2qSszz0ZMVjq9VQKhZlBv7oAvuvoJXRptNRZmHzP7mdlt9kcS6X2I1KoyEMpIINwRwI75tW1wsjsn0ymEpRe9GZMdWSo1QOwqG+ZuJuOPylMtHRKpV44XRn79qk3nkt9otPiEqeHaNM3+RMlRqnNLHMCHvjHOeypxtQp1ZY5BuXTTXgd8LSU73NdvsfEWbcZKHG1CzMWOZwVY6XIIAIPwAmXw1e1RxwuiPfnlvyyPL10UsSSBAEAQBAEAQBAEAR4ZKeDr8I7ZsKBVAXqkvRubvo24Wsb+PCeLs//AFcoZe7iX0/k9JFvNaUuNqyvLNbsm4oVitQUT1tPtkkWHa0uAZ0NU0tRUpRclt6/g1KF/Ts5UefJGp/4Wtrf21PXno2s3Hn42C6W18fya2P+Gn5e7stp/wCDqfx0/IYtf/GxSf7WIY+Fbx5Rt6lauKoFLtIMPTvTLhR2qOpsTrz05Tlwhp3Xvs4lu7N6UrFPEVxjo0//ALL/AOwP+i06cm1rkv8AsZor/lXuXO7s3TYh/WTTzHq+o9z7P7C+7xnLVcVpvc2/q39nQc5e97fjaQdm0kqYTI+hauQjHcHFNbA9x1HxlutnZXq98OUo8r/f0KdLXXPTbZduXBF6SAjEuDoQEv3Hq1nT9Flu0+76t/6mp6jHbc4fTBnwmFRlwdxfPVqK+p1AZQOP0mrdqLIzvw+ksF1dUHGrK7bLayUnpVyKao1JlCspa5Bcqc1yeAk1WXRuqUpN7s/6E2QrnCzbHG0087xyBAEAQBAEAQBAEAQBI8EoqYfHYRPTaZFSi+UXpKqgX35b6nznO/w9OucU+JPP4Nz4uW+MscxLcJjwqujoHV2DEZitiL2sR4xdoXKUJRlhxWCYanapKUc7hhMcqK6NTDozBsuYggre1iOFjMtRop2TjZCWJLjIp1CinCSymYzi/ZNTA0Zw97nSwIt85Z8KncrpPlLBU7/6bglhZyTqe2gCHNJTUCdXnzMNMmT3d17TQl6RLGzf+nOcG2tek9+z9WMZNeMSep6qwt1nWZuN8uW1vjN96Ze8rX3jBqK9+37ePOScdsi5fql6wpkz5mtbJkvl3bppL0qXy78xznBtfHp87ecYIPrXseqtoH6y99fdC2+U3JaOPve633Haay1ElBQx08ldoYs1qhcixOW4/CoX9JnpdPGipVp+WRqLndLe0ZqO0SvUjKPYuzjU9rMQbHlulNugUnZJy+dL/IshqnFQ4+UxjGnJVWw9oVYm+7Kxb9Zl8Flwln5eDF6j9Mlj5iLN7t8+DWSbFpHfZBSPx0BJIEAQBAEAQBDJN3QFNKeHvSRzUZgzNmvYOALWI5zzt0rLLbsTa2+Dr1quNdaccuRjXB0w2LFtKatk/dtUAHyl/wAVZtok33wytUV5s+yZdR6qnTw5akr9ZnLs2e4C1CvZynlKpzuuttUbMbVwjOtVQhH9GWzDRoU2XFEC4UA0yb3ANUAfHLprNmy62M6Ytrnv+xTGqElZx10ZsNVp+ru5o0yyMiXOfUMDcntb9JTdXb8ZGv3Htab/AMyyuUPhnLaspjBYWiFpCquY4gsFYEjqwGygjmc3ymOp1VrnKUHhQxx9TKuitQW9cz6+xgw+EUJic4BamFAPI9aFJHjrNm7UylbRtfDz/oUxoShZl9GtnVk1FGhk3pGHpmkj0lKtRRnftl7uhNxY/eA4TzqlqLXOyM8NSaS4Ou/ZgoxcM5WckTZ1JFR61Vc6qyoqXIuzXNyRwCg/GbmrutlKFMHhvnJr6eEEpWS5SZlGzF9ZWmD2Gs4vv6srnt42BEx+PfwcpvmS/T/PWTJ6WPxCgnw+f/JmNLDZfWQvsx2eouf2nAX+7l7XwmnG/VcaX93efsbEqqP+Y/b1gpR2bT9bNPLmTKXVddQUzoptr3S2etseh3p4llJswjpY/FOLXHaRjwWG6zEqtWj1fZJ6qzLchSRoTfUyzUXuvSZhPP3K66t1+JRx9jFtOnZFz4c0HzbwGCsthp2idbyzQTzZxZuWDHVrEPkxya2dfCRzikkgQBAEAQBAEEm5o4igyUA9Qo1IsSBTLXu4bQg904F+n1Stt2Ryp+cnVqup9uDlLmPgxDHpmxTajrVbJpxLhhflpL5aO3FKz8mMla1MM2P/AKskjA46kq0L1WptSzBgELZ1apmtcHTTSa2q0eocrNsU1P78oup1Ve2ClLG37Eb11P71v9r7mn/Fz68tJtfB2N0N/t7/ALFC1EUrceejDSxKjD1KZ95qiMNOCg31+Mvsok9XGzHCTX+ZVXYlp5QfbZOw+2Ai4ZQFOS/WFkDEXqFuySOR4TQt9KnZK2We8Y54NurXRjGuKXXZioYukTiQ7FVqk5WylrWqZxdbyy3S3KNMoLLh2myuu+uTnGXG41lVQCQpzDgbWuPDhOxXKTh+pYyaE9qbwb/CbToq1NzVZctJab0+rJzZEI969rXN55y3QajEq4xTzLOc9HYhq64qLcuo9YNfg9oClQqKApdqisAyBhlCsDv46ib2o0E7r4Tk3hRxwzWq1irqcVy2/JK/tSmcSlU+6KQU2W3a6sqbAcLma8PT5rSSpXe7K/uWS1dctQp+EiAMQvqxp65zVD7uGS2/xm98LP4pWeNuP5NV2x9lw85yThtOn6yKlzk6sITbUHqshNuNjNN+n2/But8vdnBsrWV/EqzxjBCp9UKq5qjultXAKsDY20JvobcZt7LXptkYJP6eCiMqlfmUm19fJmxuJTqRTWo1U9YXLMpWwygW1J5SnSaWxaj3ZRUVjwWai+HtbFJvk1ZnZOaIIEAQBAEAQBAEEiAIIEjP0BVQSbAEnkNT5Q5RXOTJRbN1geiePre5QcDm9k/Naas9ZTHtmxDSWy6RtqPo4xze8aKeLk/lUzWl6rSi+Ppt3kzf+mWL/wDmo/z/APbMP8Xq+hn/AIZYR63o5x6+6aT+FQg/zKJmvVaH2Y/4bcujUY7otjqOr0HtzQZx/JebNespl0yiekth2jUHTTceXGbSbka0o47KGDESQIJyIIEAQBAEAQBAEAQBAEAkYHBVa7hKKM7Hgov8TyHeZXO2MFulwWV1Sm/0nfbD9Gu5sa/+lTP5n/pOPf6t4rOtT6Z5mdxs3Y+HwwtQpIneBdvix1PnOTZqLLHls6NdFcFhI2CIWlSWey0zrSAmagiC7KOUywC1qQPdMXFDJgdSJg8onvs1u1Nh4XFC1ekr/vWsw8GFjLa9TZW8xZVZRXYsSRwu3fRswu2DfN/wqh1/yvuPx851qPVk3iZzLvTGuYnB4rC1KTFKqsjjerAg/Ph3zswsjYsxZy5QcHiSMMz/ACYYEECAIAgCAIAEAQBAEEnQ9FeilbHNf3KINmqEbyN6oOJ79wmjq9bGhfc3dLpJXc+D1zY2x6GETJQQL95t7OebHjPN36iy6WZM7tVEK1wifKc5LsFVFzaPIZLUWlyRiYK+Iymw3yqdnhGSRg9aPOVe4ycGehiA2nGXQsT4IaMzLeZtGJFYWlT4J7KQTg1m3dhYfGJlrrqPdcWDqe4/pumxRqZ0vMWUXaeFq5R5F0n6M1sC/b7VMnsVQND3MPst3eU9LpdZHURx5OBqdLKp/Y0c2zVwIIEAQBAEAQBAEEo6boX0WbHPme60FPbbcXP3F/U8Jz9brFTHjs3tHpXbLn5T2LD0EpqqUwFVRZVGgAHKeZnKU3ukegjFRWF0ZLTEyEAy4cTKJDJEsbINDXr9pvE/WaE5fqLUWddMNwMuErdtfGWVy/UQ+jdzeKzBiBrK5IlGKYkiAYMZhKdZGp1VDIwsVPH/AHmddjracWYTipLElweNdL+jT4GrpdqLk9W//wCW/eHznp9Fq43x57PPavSumWV0c/N402IIEAQBAEAQDY9H9kPjK6Uk0ubu33EFszeXzImtqL/ZrcpfwbGnpds1E9y2fgqeHprSpDKiiwH1JPEzyltjsk5M9NXWq4qKJErMxAKwDNhzvmUeyGWbSzdW2Xfbh4i/yk2/KxE5ao999ie8XnMb+pd2C+lpGcDApvbdoe4WkrOeA0dZgs2Rc2+wvOnW/wBPJRIpiDrEmSjDMCSsAQCHtfZtPFUmpVhdWG/ipG5h3iW03umW9FV1anHa/J4XtfZtTC1no1feU7+DDgw7jPW0WxsgpR8nmbqvbk4kOXFIgCAIAgCQSev+jnYnq+HFRxapWsx5hPsL87/GeZ9S1Dss2rpHoNDTsrz5OsnOOgVgCAIBcjWMJglS7swOX6RUclTMNzC/xGh/Sc3Uxwy6D4NOHN+PnNXJmb3o1QLMzncBYeJ/2m7pY55MJs6Mm03myoiM1zKmZFIAgCAIBxPpO2J1tEYhB26Xv99Lj/yk38CZ1vTNRslsfTOZ6hQpR3Ls8pnocnCfYkkCAIAkA2nRrZnrWJpUj7pa7/gXVvkLfGa+ru9utyNnTVb7Ej3e3KeRb/Uz06W1LBUTFElJIEAQCsAvp1LTKMscsjBz3STErUZQh929yOZmlqpqT4LII0tn5r42P0mq+TM6Lo1ikQMjGxJuL8dB85uaW1Rjhlc0bmpUv4TbcsmBZMSRAF4AgAwCyrTDKysLqwII5gixEmMnFpoiSTi0zwPbWAOGr1aR+w5A713qfiCJ7Ci33K1M8rfX7djiQpeUiAIAEgk9B9EuBu9esfsqKanvY5m+QHnON6vZhKCOt6XXluZ6XacE7QgCAIBQm2+Q2kDXYjbFNfdux7tB5yiWoSMlE1eK2tUfT3R3fqZrzulLozUUQbynOSSsAXj8An4Ta9RND2x37/OXQ1DjwzFxNvh9qUn45TybT5zahfGRjtJl5aYlZIAgFIBWAeVelbBBMRTqAftKZB72pkD6MJ6L0mzNe36HB9Thizd9TiJ1jmCAIAkPlYJR656LKGXBFuL1nb4KFQflM836rLNuDv8ApscVZOwnMOiIAgCAaPb2JNwg3Wue8ndNTUWc4M4momoZiAIAgCAIAgk3WwcSTdDrpde7mJt6eb6K5I3M2zAQBABgHDeljD3w9J/uVbfB1/qBOt6RLFjRzPVI5gmeVz0JwmVEkgQBAPaPR6tsBR/zn+czynqL/rs9Noceyjo5pG2IAgFYBzO2P2zfD6Cc6/5i2JDlRJSAIAgCAIAgE/Yn7YeDfSXU8SMZHSToFYgCAIByfpOX+4t3VKf1nS9Lf9c0PUf/AKDx+emPOiAIAEeQezejh82ApdzVF8nP9RPLepL+uz0mgeaUdNNA3RAEAQDnNtj2p8B9Jz71+osiY9lUg9TKdxVvpIqjmWCZEXEIUYq3A2mE1iTRPaLAZiAT3QCpMEhdSAupOgmSWWQyTtGjkfKOAX8ok2LDIRI2CPa/5T+kso5kRI6Gb5WIBWAIJRyHpRqWwVudVB5XP6Tp+lL+sc71F/0TyKelPPCAIAkYJPU/RNib4arTO9K2YeDov6qZ571aGLNx3PTJ5htO5nJ5OoIAgCAc9t8e1H4R9TNHUfMWRLdhj2o8DIo+cSL9v07VAea/Q2jULEsiJrJQZCAIBN2Ol6q91z5S6lfqMZF22x7Y+C/T/aL1+omJl6P/ALQ/h/UTLT9iRvzN5lRQQCsACAefel3FWTD0hxZ3PgoCj858p2vSIcuZyPVJ8KJ5pO8cUQBAEglHZei7aHV4s0ydKqED8SdpflmnM9Vq3V5Xg6PptmLMfU7rbW3HSqKFAJny5maobKNLhR32nlJ2NPB6HBTYW33qstPEJkd1zU2G5xYndw3GIW54DidDLzEw4rErTW7HwHE+EwnNRJSOaxuJNVsxFuAHICc+c9zyWJYJnR9Lux5LbzI/pLaFl5ImZukQ0Q/iH0lmpXREGaWaZmIAgG16Pr22PJfqR/SbOmWXkxkU6QJZ1PNfoY1HzCDImAxXVPmtfgR3GVQltZLWTpMNiUqC6G/McR4zfjYpFeMGaZkFC1t8jKGCsnIPG/SPtDrsayjVaQFMeI1b5m3wnp/TKnClZ8nndfZutaOXnRNAQBAEfYGbB4pqVRKiaMjBl8QbyuytWRcX5LK5uElJHoW2q7ZvWaVjSxVPS4DWJUKya7iLafGeF1dTrtaPW0zU60zAm2rMpCBctrWJuCNCQTxmlnyXYN/R2lUPaWoT8bjyj3JryNpjq1Wc3YknvkOTfYK0qLObKCT3RGLbDOj2Xg+qTX3jqf0E36q9qK5MjdIR2F/F+kr1PQgaGaRYLwBAN10dX3z4D6zb0yMJkva2DNVRl94bu8HhLL6t6yRFnO1KTKbMCD3zScWlgsQpVWQ3U2MRbiDM2Oqk3zt52+QmXuybIwSa2RVDiqXcFSAT56SxvjOSDPi9o+rYatiKvIsq37rIvxNpv6Ol2zSNfU2KuDZ4hWqs7MzG7MSzHvOp+s9rGOEkvB5WcnJ7mWTIwEAQBAEA7roTiEqUvU6zEdaHehyV72+JJBIHjznnfVNO7G7I9dHc9Ou2LZL8lMJhFWv1eKIQKWFQ3I3DSxA46WnmdmJYZ293BfjrYaqy0HLLYdo2NyRe4tpInFJ8BNkN8S7b2PnMMAy0NoV6fuVHXuDG3lumSlJDGTZYbpbi095lcfvqPqLSxXSXZGwk7Q6WNVpherAbMCTmuLWO7v1iyzciFE1v9sv91fnKMGRT+2X+6vzjAH9s1OS/OMEm52F0lSklTrhrcFVUanQ33mwl9NiijBxyRcd0wxDkilamO4Zm+JOnkJMrpMKBqa+0q9T36jnuzG3lulLk32ZYwY0xlQbnbzv9ZGAbHZu02Z1R7WYhc1rWvoLwo5eAdng9jBSDUIb90bviZtV6dGDng4H0m7eFWoMNTPYpm723Gpa1v8o+ZPKer9L02yO9/wAHA9R1G6WyP8nDzrnKEACAIAgCAS69Rk6llNmCAqRvBFRyCPjNSqO5ST+ps2SalF/Y9G2OcPtemGcmnikAWrl+0NwbKd4Py3TzfqOg9uWV0d3SapWRSfZo9p7PbD1Wpvc23G1rrwPxnFnHazop5IsxAkEiCCzLbd5QCquJIK5xAGbxgFMpO+CS4CQBGCBJBsuj2BavXQDcCGY8lU3/ANvjM6otyIlwsnT9Oek4wdPJSI69x2R9xd2c/OwnodDpHZJN9HM1mqVccLs8cYnjv4k8Z6dJJYR53OeSkECAIAgCABAJOL3Uv4Q/O81tP3L8svu/b+EV2bj6mHqLVotldTpyPMMOIPKWW0xti4sxqtlXLKPUsDjsNtijb9nXQarxXvH3kM8prdA63wuD0em1cbVz2c1tPZlXDtlqrbkw1VvAzjyg4s3kyHK2ZfcSSBAKFQd8AoE5QCusAyrQci4U252MgGOCRBBsdk7FrYk9hbLxdtFHhzPhLIVykQ5YN9tba2G2RS6ulapiGF7Hffg1S25ddBx8zO5ofT3Y8tcHO1erVa75PLMbi6lZ2qVWLOxuSf8AzQd09TVXGtYR56ybm8swTJGDEkgQBAEAQAIBJxm6l/CH53mtp+5fll937fwiNNnL8FBlw2Iek4emxR1N1YGxBmE4RmsNFkZyi+D0fYHTyjXXqtoqoJ06wj2bfjH2D37vCcHV+lcbof2OxpvUc/pn/ct2jsikzMcOcq3OUXzKRzB5ec8xbF1y2tYOxBxlHMWamtgKqb1uOY1Er5XZnkjGSBAEAuQXIHePrIB1kgEKpsqkxJ114A6SCTZbGwODQ+1S7Dczm6+W4TZocd3JhLrJquk3pCVQaeA1O7riNBw9mvHxOncZ6bR+mJ4ss/g4uq9QazBHnNaqzsWclmJuWJuSeZndhGMVhHHlJy5ZZMjAQBAEAQBAEACAScZupfwh+d5r6f8Ad+WX3ePwiNNgoEAQDabH23UwxOXtId6Emw7xynN1vptepWXwzd02tnSdLsrpnh8395pOB+4Qw+IsD5Tkv/4/t5TOjH1bPaOww23tlYgWz0fw1FCHycCa0/TrIftybcNbXPySRsTAVNUSmfwN/QzXelfmJf70fDMdTofhTuDjwY/rMHpvsT7i+pDqdFsJTYM1YqAQbMya24QtG5dJke9H6mHaO1tl0r3xFz92n7Q/yg/My+HpFs+kUT19UO2azAbbw9ckU2IIOgcBWI5gXmtqvTbtP4yjKnW1WdMkY/HU6CF6hsPmTyA4ynT6Sy2W2KeS62+uuOWzzfaNZXquyDKrMSB3Ge901bhUoS7R5S+alY5IjS8pEAQBAEAQBAEACAScZupfwh+d5r0cbvyX3ePwiPL00UFLRkkWk84yBaRwwVElPPBOAYyPsUmLin2iVLHTLsx5nzMj219ET7kvqWwkl4RG5vtlZl4yQ+8FIab4fQTa6Kkk79fjMVWorKSJ3N9sGZv7mK+pS0j8DAtJfAEAQQIAgCAIAEhgnOyg0SwuOqPC+uapbTxtNPbOSko/U224pxcvoi58RRtYL9kj3eJVtd+vaIlCo1Kz+oudtH0FetQs3VrYkC2h+8DxOm4zKuq/ctzIlZTjhDEtRZWKizcN4uSRuHcLyKoaiElGT4Ik6nHJc1fDm9kIN9PDMT9DCp1KfzE+5R9CypXokpZdARcW3jU8TrvEyhVftfPLMZWVZTSLEqUwzHgQbXUHLqOHgD5yx127IpPldmClWpybMprYfgmlhz+PHlKo16n90ix2UY6K9bhwLWv7pNgeF72N++VqrVPlszdlGeiyvWokWQWFxw4BtdfOWQqv7yYSsp8Iq9eiWchbAqLdkb7G+h3cPKHTftXIU6tz4L6b4YkXXLq1yc1rZtOP3ZjOGqXTJhOh9osVqBIFrX3k3FtG7+ZXyk7dSllsKVDeMGGrUp5CoGuZiGtw+yOe6XQrs3bmypzrxtRmavQ+7wtutbRuW/evlKfa1Cy0zNWVeUVNXD5vcNr9+4j+v1k+3qVFc8mW+nPCIFUi5y6C5t4X0m/XuUf1vk0p4byi2ZmAgAQBAEAXgErG7qX8IfNmP6zXo8/kvu8fhEWbBSIIEASQJBIgCCBBORAEECAIJEDIgZEAQQIAgCAIAkMAxLhZJSySto6OR90Kn/KoB+cp0/y5+rLbnyiLLykQBAEAQBAEAQBAEAQBAEAQBAEAQBAEAQBBJJwKDNmb3U7R77e6vxNhKL5P5V2W1R/d9DA7kkk6kkknmSZbCKikiuTyWzIxEAQBAEAQBAEAQBAEAQBAEAQBAEAQBAEACSgTK+lGnbTMzlu8qbC/gJpw5ueTZlxUsEObZrCAIAgCABAEAGAIAgCAIAEAQBAEAQAIAgAwD//Z">
            <a:hlinkClick r:id="rId5"/>
          </p:cNvPr>
          <p:cNvSpPr>
            <a:spLocks noChangeAspect="1" noChangeArrowheads="1"/>
          </p:cNvSpPr>
          <p:nvPr/>
        </p:nvSpPr>
        <p:spPr bwMode="auto">
          <a:xfrm>
            <a:off x="180975" y="-1630363"/>
            <a:ext cx="2476500" cy="3724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" name="AutoShape 6" descr="data:image/jpeg;base64,/9j/4AAQSkZJRgABAQAAAQABAAD/2wCEAAkGBxAQEhQUDxQVFBQXFRUVFBQVFBUWFxUVFBQXFxYXFRcYHCggGBolGxQWITEhJikrLi4uFx8zODMsNygtLisBCgoKDg0OGxAQGywkICQsLCwsLCwsLCwsLCwsLCwsLCwsLCwsLCwsLCwsLCwsLCwsLCwsLCwsLCwsLCwsLCwsLP/AABEIARMAtwMBEQACEQEDEQH/xAAbAAEAAQUBAAAAAAAAAAAAAAAABAECAwUGB//EAEYQAAIBAgMEBgcFBQYFBQAAAAECAAMRBBIhBTFBUQYTImFxkQcUIzKBobFCUnKywTNic6LRFSQ0goPhY5Kz0vAXRFOEwv/EABoBAQACAwEAAAAAAAAAAAAAAAABAwIEBQb/xAA2EQACAgEEAQIFAwIEBgMAAAAAAQIDEQQSITFBBRMUMlFhcSJCgSORFaGx8CQ0UmLB0QYzQ//aAAwDAQACEQMRAD8A5OepPJCAIAgCAIAgCAIAgCAIAgCAIAgCAIAgCAIAgCAIAgCAIAgCAIAgCAIAgCAIAgCAIAgCAIAgCAIAgCAIAgCAIXIEARgkQQI+4EYAgkSCBJAgCAIwBIJXIkkCAIAgCAIAgCAIAgFQJjKSSb+hlFZaSNhX2NWQNfIcouyrUUsAN5Kg34zQh6pTJqKT56eODcnoLIJttcfRkOph2VVcjsvmy678psdJswvhOcoLtdmtKpxipMyYfA1ais6LcLv8rkAcTbWwmF2tponGuT5f++TOGnnOLceUiynh2ZWcDsrbMb/eNh4zOV1cZKt+TFVScd0fBkXZ1QsigC7rnXUarYn6AyuWtpxKXhcGfw1jaX1MQw75DUt2QwUnkSLj5TN6qpTUH8zWV+DFUScHPwjMNnVesFPL2yAwFxuK5rk8NJgtdVGt2p8LgyWmm5qvyxi9n1KQDNlKk2zI6uL2vY2OhkafXVXS2xzn7rBldpZ1rL6IoB4TclKMWsv7Gsk2uPAtIUoZ2t8onZJrJlShdXJNiuWykG7XNjrwt3yiV6U0lyn5LFW9rfkrWwroFLCwYZlPcSRry3GYQ1tVilslloznpZwxuXZfj8E1F2Q65TbMAbHQH9Y02squinnl/wDsi7Tzqk1jhEWbZrsSSBAEAQBAEAQBAKiVXY9uX4LK/mj+TpNq1qNKviGzMXdGTJksAWVdc1+7lPN6Oq++uuO1JKWcna1FlNU5tPLawazHf4bDf63/AFJ0dJJLWW8/Q09Qs6eGPvk2mCo9nBkVFTUkqbgsTUyk6DXQZdZy9Ta1ZenFvnv6G/TBONfOOP7kXBojvXw5JTrKoCELcDI7aWvpNnUu2FVWoSztSz/JRTGMrJ09ZZmwldGxVFUJIp02p5iLXK03ubcJhOmyOknJ/ulkyjOPxCivCwYdlYhUwtTrBem1ZUcfulDqO8b/AISdZTOWrg4PlQ4I004xplv63Ex1AxwANwKAseY9XOs1q5N+nPd3u5/OS6zjV8f9Jp2pf3VWWoWU1AGTLbK+TeDx00nXouUtU4qK67NC2mUdPndw30X7B1eoBvajVVRzNrgDyMy9Vyoxa6TWTHQJScovvBLbBMaFFRq6vnZB7yrWIyE+Q8MwnO+Mi9RZN8RaxF/fBuLSydUIeU8v8F2OcH18rqM9Ox/1JNG7dp1Lynkxsxttx4Zh21jKjJh1Z2IakGIJ3nO2pmWjprjK+WFnLwRqLJyjV+Fkn4nEO1fFoWJQUahCk9kHIpvbxmvCpQoqsiuXJ/6lzscrLIPpI5aer8HBfYggQBAEAQBAEAQBeQ1lYZlGW15MuIrtUYs5LMdSeJlddcao4XRnKe95l2SKeLrqhRS3Vm+mW47W+xI0ms6tO7XN43fkuhbd7e1dc+DEuIqHJlJPV+5YXy63005zOVVEIy3YW7sxjOyWF9Oi1azh+sBIYHNm/ePHxlkoVOPtftxwjHdZu3vsUa7o2dCQde0OZBB87mRKqqSVbIhOcXuQzvky65CcxFtLgWve3KYqFHuKf7ksLkySsceuC/1yrnFTMcwsAw4ZRYDykfD1NOrHfglX2qSszz0ZMVjq9VQKhZlBv7oAvuvoJXRptNRZmHzP7mdlt9kcS6X2I1KoyEMpIINwRwI75tW1wsjsn0ymEpRe9GZMdWSo1QOwqG+ZuJuOPylMtHRKpV44XRn79qk3nkt9otPiEqeHaNM3+RMlRqnNLHMCHvjHOeypxtQp1ZY5BuXTTXgd8LSU73NdvsfEWbcZKHG1CzMWOZwVY6XIIAIPwAmXw1e1RxwuiPfnlvyyPL10UsSSBAEAQBAEAQBAEAR4ZKeDr8I7ZsKBVAXqkvRubvo24Wsb+PCeLs//AFcoZe7iX0/k9JFvNaUuNqyvLNbsm4oVitQUT1tPtkkWHa0uAZ0NU0tRUpRclt6/g1KF/Ts5UefJGp/4Wtrf21PXno2s3Hn42C6W18fya2P+Gn5e7stp/wCDqfx0/IYtf/GxSf7WIY+Fbx5Rt6lauKoFLtIMPTvTLhR2qOpsTrz05Tlwhp3Xvs4lu7N6UrFPEVxjo0//ALL/AOwP+i06cm1rkv8AsZor/lXuXO7s3TYh/WTTzHq+o9z7P7C+7xnLVcVpvc2/q39nQc5e97fjaQdm0kqYTI+hauQjHcHFNbA9x1HxlutnZXq98OUo8r/f0KdLXXPTbZduXBF6SAjEuDoQEv3Hq1nT9Flu0+76t/6mp6jHbc4fTBnwmFRlwdxfPVqK+p1AZQOP0mrdqLIzvw+ksF1dUHGrK7bLayUnpVyKao1JlCspa5Bcqc1yeAk1WXRuqUpN7s/6E2QrnCzbHG0087xyBAEAQBAEAQBAEAQBI8EoqYfHYRPTaZFSi+UXpKqgX35b6nznO/w9OucU+JPP4Nz4uW+MscxLcJjwqujoHV2DEZitiL2sR4xdoXKUJRlhxWCYanapKUc7hhMcqK6NTDozBsuYggre1iOFjMtRop2TjZCWJLjIp1CinCSymYzi/ZNTA0Zw97nSwIt85Z8KncrpPlLBU7/6bglhZyTqe2gCHNJTUCdXnzMNMmT3d17TQl6RLGzf+nOcG2tek9+z9WMZNeMSep6qwt1nWZuN8uW1vjN96Ze8rX3jBqK9+37ePOScdsi5fql6wpkz5mtbJkvl3bppL0qXy78xznBtfHp87ecYIPrXseqtoH6y99fdC2+U3JaOPve633Haay1ElBQx08ldoYs1qhcixOW4/CoX9JnpdPGipVp+WRqLndLe0ZqO0SvUjKPYuzjU9rMQbHlulNugUnZJy+dL/IshqnFQ4+UxjGnJVWw9oVYm+7Kxb9Zl8Flwln5eDF6j9Mlj5iLN7t8+DWSbFpHfZBSPx0BJIEAQBAEAQBDJN3QFNKeHvSRzUZgzNmvYOALWI5zzt0rLLbsTa2+Dr1quNdaccuRjXB0w2LFtKatk/dtUAHyl/wAVZtok33wytUV5s+yZdR6qnTw5akr9ZnLs2e4C1CvZynlKpzuuttUbMbVwjOtVQhH9GWzDRoU2XFEC4UA0yb3ANUAfHLprNmy62M6Ytrnv+xTGqElZx10ZsNVp+ru5o0yyMiXOfUMDcntb9JTdXb8ZGv3Htab/AMyyuUPhnLaspjBYWiFpCquY4gsFYEjqwGygjmc3ymOp1VrnKUHhQxx9TKuitQW9cz6+xgw+EUJic4BamFAPI9aFJHjrNm7UylbRtfDz/oUxoShZl9GtnVk1FGhk3pGHpmkj0lKtRRnftl7uhNxY/eA4TzqlqLXOyM8NSaS4Ou/ZgoxcM5WckTZ1JFR61Vc6qyoqXIuzXNyRwCg/GbmrutlKFMHhvnJr6eEEpWS5SZlGzF9ZWmD2Gs4vv6srnt42BEx+PfwcpvmS/T/PWTJ6WPxCgnw+f/JmNLDZfWQvsx2eouf2nAX+7l7XwmnG/VcaX93efsbEqqP+Y/b1gpR2bT9bNPLmTKXVddQUzoptr3S2etseh3p4llJswjpY/FOLXHaRjwWG6zEqtWj1fZJ6qzLchSRoTfUyzUXuvSZhPP3K66t1+JRx9jFtOnZFz4c0HzbwGCsthp2idbyzQTzZxZuWDHVrEPkxya2dfCRzikkgQBAEAQBAEEm5o4igyUA9Qo1IsSBTLXu4bQg904F+n1Stt2Ryp+cnVqup9uDlLmPgxDHpmxTajrVbJpxLhhflpL5aO3FKz8mMla1MM2P/AKskjA46kq0L1WptSzBgELZ1apmtcHTTSa2q0eocrNsU1P78oup1Ve2ClLG37Eb11P71v9r7mn/Fz68tJtfB2N0N/t7/ALFC1EUrceejDSxKjD1KZ95qiMNOCg31+Mvsok9XGzHCTX+ZVXYlp5QfbZOw+2Ai4ZQFOS/WFkDEXqFuySOR4TQt9KnZK2We8Y54NurXRjGuKXXZioYukTiQ7FVqk5WylrWqZxdbyy3S3KNMoLLh2myuu+uTnGXG41lVQCQpzDgbWuPDhOxXKTh+pYyaE9qbwb/CbToq1NzVZctJab0+rJzZEI969rXN55y3QajEq4xTzLOc9HYhq64qLcuo9YNfg9oClQqKApdqisAyBhlCsDv46ib2o0E7r4Tk3hRxwzWq1irqcVy2/JK/tSmcSlU+6KQU2W3a6sqbAcLma8PT5rSSpXe7K/uWS1dctQp+EiAMQvqxp65zVD7uGS2/xm98LP4pWeNuP5NV2x9lw85yThtOn6yKlzk6sITbUHqshNuNjNN+n2/But8vdnBsrWV/EqzxjBCp9UKq5qjultXAKsDY20JvobcZt7LXptkYJP6eCiMqlfmUm19fJmxuJTqRTWo1U9YXLMpWwygW1J5SnSaWxaj3ZRUVjwWai+HtbFJvk1ZnZOaIIEAQBAEAQBAEEiAIIEjP0BVQSbAEnkNT5Q5RXOTJRbN1geiePre5QcDm9k/Naas9ZTHtmxDSWy6RtqPo4xze8aKeLk/lUzWl6rSi+Ppt3kzf+mWL/wDmo/z/APbMP8Xq+hn/AIZYR63o5x6+6aT+FQg/zKJmvVaH2Y/4bcujUY7otjqOr0HtzQZx/JebNespl0yiekth2jUHTTceXGbSbka0o47KGDESQIJyIIEAQBAEAQBAEAQBAEAkYHBVa7hKKM7Hgov8TyHeZXO2MFulwWV1Sm/0nfbD9Gu5sa/+lTP5n/pOPf6t4rOtT6Z5mdxs3Y+HwwtQpIneBdvix1PnOTZqLLHls6NdFcFhI2CIWlSWey0zrSAmagiC7KOUywC1qQPdMXFDJgdSJg8onvs1u1Nh4XFC1ekr/vWsw8GFjLa9TZW8xZVZRXYsSRwu3fRswu2DfN/wqh1/yvuPx851qPVk3iZzLvTGuYnB4rC1KTFKqsjjerAg/Ph3zswsjYsxZy5QcHiSMMz/ACYYEECAIAgCAIAEAQBAEEnQ9FeilbHNf3KINmqEbyN6oOJ79wmjq9bGhfc3dLpJXc+D1zY2x6GETJQQL95t7OebHjPN36iy6WZM7tVEK1wifKc5LsFVFzaPIZLUWlyRiYK+Iymw3yqdnhGSRg9aPOVe4ycGehiA2nGXQsT4IaMzLeZtGJFYWlT4J7KQTg1m3dhYfGJlrrqPdcWDqe4/pumxRqZ0vMWUXaeFq5R5F0n6M1sC/b7VMnsVQND3MPst3eU9LpdZHURx5OBqdLKp/Y0c2zVwIIEAQBAEAQBAEEo6boX0WbHPme60FPbbcXP3F/U8Jz9brFTHjs3tHpXbLn5T2LD0EpqqUwFVRZVGgAHKeZnKU3ukegjFRWF0ZLTEyEAy4cTKJDJEsbINDXr9pvE/WaE5fqLUWddMNwMuErdtfGWVy/UQ+jdzeKzBiBrK5IlGKYkiAYMZhKdZGp1VDIwsVPH/AHmddjracWYTipLElweNdL+jT4GrpdqLk9W//wCW/eHznp9Fq43x57PPavSumWV0c/N402IIEAQBAEAQDY9H9kPjK6Uk0ubu33EFszeXzImtqL/ZrcpfwbGnpds1E9y2fgqeHprSpDKiiwH1JPEzyltjsk5M9NXWq4qKJErMxAKwDNhzvmUeyGWbSzdW2Xfbh4i/yk2/KxE5ao999ie8XnMb+pd2C+lpGcDApvbdoe4WkrOeA0dZgs2Rc2+wvOnW/wBPJRIpiDrEmSjDMCSsAQCHtfZtPFUmpVhdWG/ipG5h3iW03umW9FV1anHa/J4XtfZtTC1no1feU7+DDgw7jPW0WxsgpR8nmbqvbk4kOXFIgCAIAgCQSev+jnYnq+HFRxapWsx5hPsL87/GeZ9S1Dss2rpHoNDTsrz5OsnOOgVgCAIBcjWMJglS7swOX6RUclTMNzC/xGh/Sc3Uxwy6D4NOHN+PnNXJmb3o1QLMzncBYeJ/2m7pY55MJs6Mm03myoiM1zKmZFIAgCAIBxPpO2J1tEYhB26Xv99Lj/yk38CZ1vTNRslsfTOZ6hQpR3Ls8pnocnCfYkkCAIAkA2nRrZnrWJpUj7pa7/gXVvkLfGa+ru9utyNnTVb7Ej3e3KeRb/Uz06W1LBUTFElJIEAQCsAvp1LTKMscsjBz3STErUZQh929yOZmlqpqT4LII0tn5r42P0mq+TM6Lo1ikQMjGxJuL8dB85uaW1Rjhlc0bmpUv4TbcsmBZMSRAF4AgAwCyrTDKysLqwII5gixEmMnFpoiSTi0zwPbWAOGr1aR+w5A713qfiCJ7Ci33K1M8rfX7djiQpeUiAIAEgk9B9EuBu9esfsqKanvY5m+QHnON6vZhKCOt6XXluZ6XacE7QgCAIBQm2+Q2kDXYjbFNfdux7tB5yiWoSMlE1eK2tUfT3R3fqZrzulLozUUQbynOSSsAXj8An4Ta9RND2x37/OXQ1DjwzFxNvh9qUn45TybT5zahfGRjtJl5aYlZIAgFIBWAeVelbBBMRTqAftKZB72pkD6MJ6L0mzNe36HB9Thizd9TiJ1jmCAIAkPlYJR656LKGXBFuL1nb4KFQflM836rLNuDv8ApscVZOwnMOiIAgCAaPb2JNwg3Wue8ndNTUWc4M4momoZiAIAgCAIAgk3WwcSTdDrpde7mJt6eb6K5I3M2zAQBABgHDeljD3w9J/uVbfB1/qBOt6RLFjRzPVI5gmeVz0JwmVEkgQBAPaPR6tsBR/zn+czynqL/rs9Noceyjo5pG2IAgFYBzO2P2zfD6Cc6/5i2JDlRJSAIAgCAIAgE/Yn7YeDfSXU8SMZHSToFYgCAIByfpOX+4t3VKf1nS9Lf9c0PUf/AKDx+emPOiAIAEeQezejh82ApdzVF8nP9RPLepL+uz0mgeaUdNNA3RAEAQDnNtj2p8B9Jz71+osiY9lUg9TKdxVvpIqjmWCZEXEIUYq3A2mE1iTRPaLAZiAT3QCpMEhdSAupOgmSWWQyTtGjkfKOAX8ok2LDIRI2CPa/5T+kso5kRI6Gb5WIBWAIJRyHpRqWwVudVB5XP6Tp+lL+sc71F/0TyKelPPCAIAkYJPU/RNib4arTO9K2YeDov6qZ571aGLNx3PTJ5htO5nJ5OoIAgCAc9t8e1H4R9TNHUfMWRLdhj2o8DIo+cSL9v07VAea/Q2jULEsiJrJQZCAIBN2Ol6q91z5S6lfqMZF22x7Y+C/T/aL1+omJl6P/ALQ/h/UTLT9iRvzN5lRQQCsACAefel3FWTD0hxZ3PgoCj858p2vSIcuZyPVJ8KJ5pO8cUQBAEglHZei7aHV4s0ydKqED8SdpflmnM9Vq3V5Xg6PptmLMfU7rbW3HSqKFAJny5maobKNLhR32nlJ2NPB6HBTYW33qstPEJkd1zU2G5xYndw3GIW54DidDLzEw4rErTW7HwHE+EwnNRJSOaxuJNVsxFuAHICc+c9zyWJYJnR9Lux5LbzI/pLaFl5ImZukQ0Q/iH0lmpXREGaWaZmIAgG16Pr22PJfqR/SbOmWXkxkU6QJZ1PNfoY1HzCDImAxXVPmtfgR3GVQltZLWTpMNiUqC6G/McR4zfjYpFeMGaZkFC1t8jKGCsnIPG/SPtDrsayjVaQFMeI1b5m3wnp/TKnClZ8nndfZutaOXnRNAQBAEfYGbB4pqVRKiaMjBl8QbyuytWRcX5LK5uElJHoW2q7ZvWaVjSxVPS4DWJUKya7iLafGeF1dTrtaPW0zU60zAm2rMpCBctrWJuCNCQTxmlnyXYN/R2lUPaWoT8bjyj3JryNpjq1Wc3YknvkOTfYK0qLObKCT3RGLbDOj2Xg+qTX3jqf0E36q9qK5MjdIR2F/F+kr1PQgaGaRYLwBAN10dX3z4D6zb0yMJkva2DNVRl94bu8HhLL6t6yRFnO1KTKbMCD3zScWlgsQpVWQ3U2MRbiDM2Oqk3zt52+QmXuybIwSa2RVDiqXcFSAT56SxvjOSDPi9o+rYatiKvIsq37rIvxNpv6Ol2zSNfU2KuDZ4hWqs7MzG7MSzHvOp+s9rGOEkvB5WcnJ7mWTIwEAQBAEA7roTiEqUvU6zEdaHehyV72+JJBIHjznnfVNO7G7I9dHc9Ou2LZL8lMJhFWv1eKIQKWFQ3I3DSxA46WnmdmJYZ293BfjrYaqy0HLLYdo2NyRe4tpInFJ8BNkN8S7b2PnMMAy0NoV6fuVHXuDG3lumSlJDGTZYbpbi095lcfvqPqLSxXSXZGwk7Q6WNVpherAbMCTmuLWO7v1iyzciFE1v9sv91fnKMGRT+2X+6vzjAH9s1OS/OMEm52F0lSklTrhrcFVUanQ33mwl9NiijBxyRcd0wxDkilamO4Zm+JOnkJMrpMKBqa+0q9T36jnuzG3lulLk32ZYwY0xlQbnbzv9ZGAbHZu02Z1R7WYhc1rWvoLwo5eAdng9jBSDUIb90bviZtV6dGDng4H0m7eFWoMNTPYpm723Gpa1v8o+ZPKer9L02yO9/wAHA9R1G6WyP8nDzrnKEACAIAgCAS69Rk6llNmCAqRvBFRyCPjNSqO5ST+ps2SalF/Y9G2OcPtemGcmnikAWrl+0NwbKd4Py3TzfqOg9uWV0d3SapWRSfZo9p7PbD1Wpvc23G1rrwPxnFnHazop5IsxAkEiCCzLbd5QCquJIK5xAGbxgFMpO+CS4CQBGCBJBsuj2BavXQDcCGY8lU3/ANvjM6otyIlwsnT9Oek4wdPJSI69x2R9xd2c/OwnodDpHZJN9HM1mqVccLs8cYnjv4k8Z6dJJYR53OeSkECAIAgCABAJOL3Uv4Q/O81tP3L8svu/b+EV2bj6mHqLVotldTpyPMMOIPKWW0xti4sxqtlXLKPUsDjsNtijb9nXQarxXvH3kM8prdA63wuD0em1cbVz2c1tPZlXDtlqrbkw1VvAzjyg4s3kyHK2ZfcSSBAKFQd8AoE5QCusAyrQci4U252MgGOCRBBsdk7FrYk9hbLxdtFHhzPhLIVykQ5YN9tba2G2RS6ulapiGF7Hffg1S25ddBx8zO5ofT3Y8tcHO1erVa75PLMbi6lZ2qVWLOxuSf8AzQd09TVXGtYR56ybm8swTJGDEkgQBAEAQAIBJxm6l/CH53mtp+5fll937fwiNNnL8FBlw2Iek4emxR1N1YGxBmE4RmsNFkZyi+D0fYHTyjXXqtoqoJ06wj2bfjH2D37vCcHV+lcbof2OxpvUc/pn/ct2jsikzMcOcq3OUXzKRzB5ec8xbF1y2tYOxBxlHMWamtgKqb1uOY1Er5XZnkjGSBAEAuQXIHePrIB1kgEKpsqkxJ114A6SCTZbGwODQ+1S7Dczm6+W4TZocd3JhLrJquk3pCVQaeA1O7riNBw9mvHxOncZ6bR+mJ4ss/g4uq9QazBHnNaqzsWclmJuWJuSeZndhGMVhHHlJy5ZZMjAQBAEAQBAEACAScZupfwh+d5r6f8Ad+WX3ePwiNNgoEAQDabH23UwxOXtId6Emw7xynN1vptepWXwzd02tnSdLsrpnh8395pOB+4Qw+IsD5Tkv/4/t5TOjH1bPaOww23tlYgWz0fw1FCHycCa0/TrIftybcNbXPySRsTAVNUSmfwN/QzXelfmJf70fDMdTofhTuDjwY/rMHpvsT7i+pDqdFsJTYM1YqAQbMya24QtG5dJke9H6mHaO1tl0r3xFz92n7Q/yg/My+HpFs+kUT19UO2azAbbw9ckU2IIOgcBWI5gXmtqvTbtP4yjKnW1WdMkY/HU6CF6hsPmTyA4ynT6Sy2W2KeS62+uuOWzzfaNZXquyDKrMSB3Ge901bhUoS7R5S+alY5IjS8pEAQBAEAQBAEACAScZupfwh+d5r0cbvyX3ePwiPL00UFLRkkWk84yBaRwwVElPPBOAYyPsUmLin2iVLHTLsx5nzMj219ET7kvqWwkl4RG5vtlZl4yQ+8FIab4fQTa6Kkk79fjMVWorKSJ3N9sGZv7mK+pS0j8DAtJfAEAQQIAgCAIAEhgnOyg0SwuOqPC+uapbTxtNPbOSko/U224pxcvoi58RRtYL9kj3eJVtd+vaIlCo1Kz+oudtH0FetQs3VrYkC2h+8DxOm4zKuq/ctzIlZTjhDEtRZWKizcN4uSRuHcLyKoaiElGT4Ik6nHJc1fDm9kIN9PDMT9DCp1KfzE+5R9CypXokpZdARcW3jU8TrvEyhVftfPLMZWVZTSLEqUwzHgQbXUHLqOHgD5yx127IpPldmClWpybMprYfgmlhz+PHlKo16n90ix2UY6K9bhwLWv7pNgeF72N++VqrVPlszdlGeiyvWokWQWFxw4BtdfOWQqv7yYSsp8Iq9eiWchbAqLdkb7G+h3cPKHTftXIU6tz4L6b4YkXXLq1yc1rZtOP3ZjOGqXTJhOh9osVqBIFrX3k3FtG7+ZXyk7dSllsKVDeMGGrUp5CoGuZiGtw+yOe6XQrs3bmypzrxtRmavQ+7wtutbRuW/evlKfa1Cy0zNWVeUVNXD5vcNr9+4j+v1k+3qVFc8mW+nPCIFUi5y6C5t4X0m/XuUf1vk0p4byi2ZmAgAQBAEAXgErG7qX8IfNmP6zXo8/kvu8fhEWbBSIIEASQJBIgCCBBORAEECAIJEDIgZEAQQIAgCAIAkMAxLhZJSySto6OR90Kn/KoB+cp0/y5+rLbnyiLLykQBAEAQBAEAQBAEAQBAEAQBAEAQBAEAQBBJJwKDNmb3U7R77e6vxNhKL5P5V2W1R/d9DA7kkk6kkknmSZbCKikiuTyWzIxEAQBAEAQBAEAQBAEAQBAEAQBAEAQBAEACSgTK+lGnbTMzlu8qbC/gJpw5ueTZlxUsEObZrCAIAgCABAEAGAIAgCAIAEAQBAEAQAIAgAwD//Z">
            <a:hlinkClick r:id="rId5"/>
          </p:cNvPr>
          <p:cNvSpPr>
            <a:spLocks noChangeAspect="1" noChangeArrowheads="1"/>
          </p:cNvSpPr>
          <p:nvPr/>
        </p:nvSpPr>
        <p:spPr bwMode="auto">
          <a:xfrm>
            <a:off x="333375" y="-1477963"/>
            <a:ext cx="2476500" cy="3724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6" name="AutoShape 8" descr="data:image/jpeg;base64,/9j/4AAQSkZJRgABAQAAAQABAAD/2wCEAAkGBxAQEhQUDxQVFBQXFRUVFBQVFBUWFxUVFBQXFxYXFRcYHCggGBolGxQWITEhJikrLi4uFx8zODMsNygtLisBCgoKDg0OGxAQGywkICQsLCwsLCwsLCwsLCwsLCwsLCwsLCwsLCwsLCwsLCwsLCwsLCwsLCwsLCwsLCwsLCwsLP/AABEIARMAtwMBEQACEQEDEQH/xAAbAAEAAQUBAAAAAAAAAAAAAAAABAECAwUGB//EAEYQAAIBAgMEBgcFBQYFBQAAAAECAAMRBBIhBTFBUQYTImFxkQcUIzKBobFCUnKywTNic6LRFSQ0goPhY5Kz0vAXRFOEwv/EABoBAQACAwEAAAAAAAAAAAAAAAABAwIEBQb/xAA2EQACAgEEAQIFAwIEBgMAAAAAAQIDEQQSITFBBRMUMlFhcSJCgSORFaGx8CQ0UmLB0QYzQ//aAAwDAQACEQMRAD8A5OepPJCAIAgCAIAgCAIAgCAIAgCAIAgCAIAgCAIAgCAIAgCAIAgCAIAgCAIAgCAIAgCAIAgCAIAgCAIAgCAIAgCAIXIEARgkQQI+4EYAgkSCBJAgCAIwBIJXIkkCAIAgCAIAgCAIAgFQJjKSSb+hlFZaSNhX2NWQNfIcouyrUUsAN5Kg34zQh6pTJqKT56eODcnoLIJttcfRkOph2VVcjsvmy678psdJswvhOcoLtdmtKpxipMyYfA1ais6LcLv8rkAcTbWwmF2tponGuT5f++TOGnnOLceUiynh2ZWcDsrbMb/eNh4zOV1cZKt+TFVScd0fBkXZ1QsigC7rnXUarYn6AyuWtpxKXhcGfw1jaX1MQw75DUt2QwUnkSLj5TN6qpTUH8zWV+DFUScHPwjMNnVesFPL2yAwFxuK5rk8NJgtdVGt2p8LgyWmm5qvyxi9n1KQDNlKk2zI6uL2vY2OhkafXVXS2xzn7rBldpZ1rL6IoB4TclKMWsv7Gsk2uPAtIUoZ2t8onZJrJlShdXJNiuWykG7XNjrwt3yiV6U0lyn5LFW9rfkrWwroFLCwYZlPcSRry3GYQ1tVilslloznpZwxuXZfj8E1F2Q65TbMAbHQH9Y02squinnl/wDsi7Tzqk1jhEWbZrsSSBAEAQBAEAQBAKiVXY9uX4LK/mj+TpNq1qNKviGzMXdGTJksAWVdc1+7lPN6Oq++uuO1JKWcna1FlNU5tPLawazHf4bDf63/AFJ0dJJLWW8/Q09Qs6eGPvk2mCo9nBkVFTUkqbgsTUyk6DXQZdZy9Ta1ZenFvnv6G/TBONfOOP7kXBojvXw5JTrKoCELcDI7aWvpNnUu2FVWoSztSz/JRTGMrJ09ZZmwldGxVFUJIp02p5iLXK03ubcJhOmyOknJ/ulkyjOPxCivCwYdlYhUwtTrBem1ZUcfulDqO8b/AISdZTOWrg4PlQ4I004xplv63Ex1AxwANwKAseY9XOs1q5N+nPd3u5/OS6zjV8f9Jp2pf3VWWoWU1AGTLbK+TeDx00nXouUtU4qK67NC2mUdPndw30X7B1eoBvajVVRzNrgDyMy9Vyoxa6TWTHQJScovvBLbBMaFFRq6vnZB7yrWIyE+Q8MwnO+Mi9RZN8RaxF/fBuLSydUIeU8v8F2OcH18rqM9Ox/1JNG7dp1Lynkxsxttx4Zh21jKjJh1Z2IakGIJ3nO2pmWjprjK+WFnLwRqLJyjV+Fkn4nEO1fFoWJQUahCk9kHIpvbxmvCpQoqsiuXJ/6lzscrLIPpI5aer8HBfYggQBAEAQBAEAQBeQ1lYZlGW15MuIrtUYs5LMdSeJlddcao4XRnKe95l2SKeLrqhRS3Vm+mW47W+xI0ms6tO7XN43fkuhbd7e1dc+DEuIqHJlJPV+5YXy63005zOVVEIy3YW7sxjOyWF9Oi1azh+sBIYHNm/ePHxlkoVOPtftxwjHdZu3vsUa7o2dCQde0OZBB87mRKqqSVbIhOcXuQzvky65CcxFtLgWve3KYqFHuKf7ksLkySsceuC/1yrnFTMcwsAw4ZRYDykfD1NOrHfglX2qSszz0ZMVjq9VQKhZlBv7oAvuvoJXRptNRZmHzP7mdlt9kcS6X2I1KoyEMpIINwRwI75tW1wsjsn0ymEpRe9GZMdWSo1QOwqG+ZuJuOPylMtHRKpV44XRn79qk3nkt9otPiEqeHaNM3+RMlRqnNLHMCHvjHOeypxtQp1ZY5BuXTTXgd8LSU73NdvsfEWbcZKHG1CzMWOZwVY6XIIAIPwAmXw1e1RxwuiPfnlvyyPL10UsSSBAEAQBAEAQBAEAR4ZKeDr8I7ZsKBVAXqkvRubvo24Wsb+PCeLs//AFcoZe7iX0/k9JFvNaUuNqyvLNbsm4oVitQUT1tPtkkWHa0uAZ0NU0tRUpRclt6/g1KF/Ts5UefJGp/4Wtrf21PXno2s3Hn42C6W18fya2P+Gn5e7stp/wCDqfx0/IYtf/GxSf7WIY+Fbx5Rt6lauKoFLtIMPTvTLhR2qOpsTrz05Tlwhp3Xvs4lu7N6UrFPEVxjo0//ALL/AOwP+i06cm1rkv8AsZor/lXuXO7s3TYh/WTTzHq+o9z7P7C+7xnLVcVpvc2/q39nQc5e97fjaQdm0kqYTI+hauQjHcHFNbA9x1HxlutnZXq98OUo8r/f0KdLXXPTbZduXBF6SAjEuDoQEv3Hq1nT9Flu0+76t/6mp6jHbc4fTBnwmFRlwdxfPVqK+p1AZQOP0mrdqLIzvw+ksF1dUHGrK7bLayUnpVyKao1JlCspa5Bcqc1yeAk1WXRuqUpN7s/6E2QrnCzbHG0087xyBAEAQBAEAQBAEAQBI8EoqYfHYRPTaZFSi+UXpKqgX35b6nznO/w9OucU+JPP4Nz4uW+MscxLcJjwqujoHV2DEZitiL2sR4xdoXKUJRlhxWCYanapKUc7hhMcqK6NTDozBsuYggre1iOFjMtRop2TjZCWJLjIp1CinCSymYzi/ZNTA0Zw97nSwIt85Z8KncrpPlLBU7/6bglhZyTqe2gCHNJTUCdXnzMNMmT3d17TQl6RLGzf+nOcG2tek9+z9WMZNeMSep6qwt1nWZuN8uW1vjN96Ze8rX3jBqK9+37ePOScdsi5fql6wpkz5mtbJkvl3bppL0qXy78xznBtfHp87ecYIPrXseqtoH6y99fdC2+U3JaOPve633Haay1ElBQx08ldoYs1qhcixOW4/CoX9JnpdPGipVp+WRqLndLe0ZqO0SvUjKPYuzjU9rMQbHlulNugUnZJy+dL/IshqnFQ4+UxjGnJVWw9oVYm+7Kxb9Zl8Flwln5eDF6j9Mlj5iLN7t8+DWSbFpHfZBSPx0BJIEAQBAEAQBDJN3QFNKeHvSRzUZgzNmvYOALWI5zzt0rLLbsTa2+Dr1quNdaccuRjXB0w2LFtKatk/dtUAHyl/wAVZtok33wytUV5s+yZdR6qnTw5akr9ZnLs2e4C1CvZynlKpzuuttUbMbVwjOtVQhH9GWzDRoU2XFEC4UA0yb3ANUAfHLprNmy62M6Ytrnv+xTGqElZx10ZsNVp+ru5o0yyMiXOfUMDcntb9JTdXb8ZGv3Htab/AMyyuUPhnLaspjBYWiFpCquY4gsFYEjqwGygjmc3ymOp1VrnKUHhQxx9TKuitQW9cz6+xgw+EUJic4BamFAPI9aFJHjrNm7UylbRtfDz/oUxoShZl9GtnVk1FGhk3pGHpmkj0lKtRRnftl7uhNxY/eA4TzqlqLXOyM8NSaS4Ou/ZgoxcM5WckTZ1JFR61Vc6qyoqXIuzXNyRwCg/GbmrutlKFMHhvnJr6eEEpWS5SZlGzF9ZWmD2Gs4vv6srnt42BEx+PfwcpvmS/T/PWTJ6WPxCgnw+f/JmNLDZfWQvsx2eouf2nAX+7l7XwmnG/VcaX93efsbEqqP+Y/b1gpR2bT9bNPLmTKXVddQUzoptr3S2etseh3p4llJswjpY/FOLXHaRjwWG6zEqtWj1fZJ6qzLchSRoTfUyzUXuvSZhPP3K66t1+JRx9jFtOnZFz4c0HzbwGCsthp2idbyzQTzZxZuWDHVrEPkxya2dfCRzikkgQBAEAQBAEEm5o4igyUA9Qo1IsSBTLXu4bQg904F+n1Stt2Ryp+cnVqup9uDlLmPgxDHpmxTajrVbJpxLhhflpL5aO3FKz8mMla1MM2P/AKskjA46kq0L1WptSzBgELZ1apmtcHTTSa2q0eocrNsU1P78oup1Ve2ClLG37Eb11P71v9r7mn/Fz68tJtfB2N0N/t7/ALFC1EUrceejDSxKjD1KZ95qiMNOCg31+Mvsok9XGzHCTX+ZVXYlp5QfbZOw+2Ai4ZQFOS/WFkDEXqFuySOR4TQt9KnZK2We8Y54NurXRjGuKXXZioYukTiQ7FVqk5WylrWqZxdbyy3S3KNMoLLh2myuu+uTnGXG41lVQCQpzDgbWuPDhOxXKTh+pYyaE9qbwb/CbToq1NzVZctJab0+rJzZEI969rXN55y3QajEq4xTzLOc9HYhq64qLcuo9YNfg9oClQqKApdqisAyBhlCsDv46ib2o0E7r4Tk3hRxwzWq1irqcVy2/JK/tSmcSlU+6KQU2W3a6sqbAcLma8PT5rSSpXe7K/uWS1dctQp+EiAMQvqxp65zVD7uGS2/xm98LP4pWeNuP5NV2x9lw85yThtOn6yKlzk6sITbUHqshNuNjNN+n2/But8vdnBsrWV/EqzxjBCp9UKq5qjultXAKsDY20JvobcZt7LXptkYJP6eCiMqlfmUm19fJmxuJTqRTWo1U9YXLMpWwygW1J5SnSaWxaj3ZRUVjwWai+HtbFJvk1ZnZOaIIEAQBAEAQBAEEiAIIEjP0BVQSbAEnkNT5Q5RXOTJRbN1geiePre5QcDm9k/Naas9ZTHtmxDSWy6RtqPo4xze8aKeLk/lUzWl6rSi+Ppt3kzf+mWL/wDmo/z/APbMP8Xq+hn/AIZYR63o5x6+6aT+FQg/zKJmvVaH2Y/4bcujUY7otjqOr0HtzQZx/JebNespl0yiekth2jUHTTceXGbSbka0o47KGDESQIJyIIEAQBAEAQBAEAQBAEAkYHBVa7hKKM7Hgov8TyHeZXO2MFulwWV1Sm/0nfbD9Gu5sa/+lTP5n/pOPf6t4rOtT6Z5mdxs3Y+HwwtQpIneBdvix1PnOTZqLLHls6NdFcFhI2CIWlSWey0zrSAmagiC7KOUywC1qQPdMXFDJgdSJg8onvs1u1Nh4XFC1ekr/vWsw8GFjLa9TZW8xZVZRXYsSRwu3fRswu2DfN/wqh1/yvuPx851qPVk3iZzLvTGuYnB4rC1KTFKqsjjerAg/Ph3zswsjYsxZy5QcHiSMMz/ACYYEECAIAgCAIAEAQBAEEnQ9FeilbHNf3KINmqEbyN6oOJ79wmjq9bGhfc3dLpJXc+D1zY2x6GETJQQL95t7OebHjPN36iy6WZM7tVEK1wifKc5LsFVFzaPIZLUWlyRiYK+Iymw3yqdnhGSRg9aPOVe4ycGehiA2nGXQsT4IaMzLeZtGJFYWlT4J7KQTg1m3dhYfGJlrrqPdcWDqe4/pumxRqZ0vMWUXaeFq5R5F0n6M1sC/b7VMnsVQND3MPst3eU9LpdZHURx5OBqdLKp/Y0c2zVwIIEAQBAEAQBAEEo6boX0WbHPme60FPbbcXP3F/U8Jz9brFTHjs3tHpXbLn5T2LD0EpqqUwFVRZVGgAHKeZnKU3ukegjFRWF0ZLTEyEAy4cTKJDJEsbINDXr9pvE/WaE5fqLUWddMNwMuErdtfGWVy/UQ+jdzeKzBiBrK5IlGKYkiAYMZhKdZGp1VDIwsVPH/AHmddjracWYTipLElweNdL+jT4GrpdqLk9W//wCW/eHznp9Fq43x57PPavSumWV0c/N402IIEAQBAEAQDY9H9kPjK6Uk0ubu33EFszeXzImtqL/ZrcpfwbGnpds1E9y2fgqeHprSpDKiiwH1JPEzyltjsk5M9NXWq4qKJErMxAKwDNhzvmUeyGWbSzdW2Xfbh4i/yk2/KxE5ao999ie8XnMb+pd2C+lpGcDApvbdoe4WkrOeA0dZgs2Rc2+wvOnW/wBPJRIpiDrEmSjDMCSsAQCHtfZtPFUmpVhdWG/ipG5h3iW03umW9FV1anHa/J4XtfZtTC1no1feU7+DDgw7jPW0WxsgpR8nmbqvbk4kOXFIgCAIAgCQSev+jnYnq+HFRxapWsx5hPsL87/GeZ9S1Dss2rpHoNDTsrz5OsnOOgVgCAIBcjWMJglS7swOX6RUclTMNzC/xGh/Sc3Uxwy6D4NOHN+PnNXJmb3o1QLMzncBYeJ/2m7pY55MJs6Mm03myoiM1zKmZFIAgCAIBxPpO2J1tEYhB26Xv99Lj/yk38CZ1vTNRslsfTOZ6hQpR3Ls8pnocnCfYkkCAIAkA2nRrZnrWJpUj7pa7/gXVvkLfGa+ru9utyNnTVb7Ej3e3KeRb/Uz06W1LBUTFElJIEAQCsAvp1LTKMscsjBz3STErUZQh929yOZmlqpqT4LII0tn5r42P0mq+TM6Lo1ikQMjGxJuL8dB85uaW1Rjhlc0bmpUv4TbcsmBZMSRAF4AgAwCyrTDKysLqwII5gixEmMnFpoiSTi0zwPbWAOGr1aR+w5A713qfiCJ7Ci33K1M8rfX7djiQpeUiAIAEgk9B9EuBu9esfsqKanvY5m+QHnON6vZhKCOt6XXluZ6XacE7QgCAIBQm2+Q2kDXYjbFNfdux7tB5yiWoSMlE1eK2tUfT3R3fqZrzulLozUUQbynOSSsAXj8An4Ta9RND2x37/OXQ1DjwzFxNvh9qUn45TybT5zahfGRjtJl5aYlZIAgFIBWAeVelbBBMRTqAftKZB72pkD6MJ6L0mzNe36HB9Thizd9TiJ1jmCAIAkPlYJR656LKGXBFuL1nb4KFQflM836rLNuDv8ApscVZOwnMOiIAgCAaPb2JNwg3Wue8ndNTUWc4M4momoZiAIAgCAIAgk3WwcSTdDrpde7mJt6eb6K5I3M2zAQBABgHDeljD3w9J/uVbfB1/qBOt6RLFjRzPVI5gmeVz0JwmVEkgQBAPaPR6tsBR/zn+czynqL/rs9Noceyjo5pG2IAgFYBzO2P2zfD6Cc6/5i2JDlRJSAIAgCAIAgE/Yn7YeDfSXU8SMZHSToFYgCAIByfpOX+4t3VKf1nS9Lf9c0PUf/AKDx+emPOiAIAEeQezejh82ApdzVF8nP9RPLepL+uz0mgeaUdNNA3RAEAQDnNtj2p8B9Jz71+osiY9lUg9TKdxVvpIqjmWCZEXEIUYq3A2mE1iTRPaLAZiAT3QCpMEhdSAupOgmSWWQyTtGjkfKOAX8ok2LDIRI2CPa/5T+kso5kRI6Gb5WIBWAIJRyHpRqWwVudVB5XP6Tp+lL+sc71F/0TyKelPPCAIAkYJPU/RNib4arTO9K2YeDov6qZ571aGLNx3PTJ5htO5nJ5OoIAgCAc9t8e1H4R9TNHUfMWRLdhj2o8DIo+cSL9v07VAea/Q2jULEsiJrJQZCAIBN2Ol6q91z5S6lfqMZF22x7Y+C/T/aL1+omJl6P/ALQ/h/UTLT9iRvzN5lRQQCsACAefel3FWTD0hxZ3PgoCj858p2vSIcuZyPVJ8KJ5pO8cUQBAEglHZei7aHV4s0ydKqED8SdpflmnM9Vq3V5Xg6PptmLMfU7rbW3HSqKFAJny5maobKNLhR32nlJ2NPB6HBTYW33qstPEJkd1zU2G5xYndw3GIW54DidDLzEw4rErTW7HwHE+EwnNRJSOaxuJNVsxFuAHICc+c9zyWJYJnR9Lux5LbzI/pLaFl5ImZukQ0Q/iH0lmpXREGaWaZmIAgG16Pr22PJfqR/SbOmWXkxkU6QJZ1PNfoY1HzCDImAxXVPmtfgR3GVQltZLWTpMNiUqC6G/McR4zfjYpFeMGaZkFC1t8jKGCsnIPG/SPtDrsayjVaQFMeI1b5m3wnp/TKnClZ8nndfZutaOXnRNAQBAEfYGbB4pqVRKiaMjBl8QbyuytWRcX5LK5uElJHoW2q7ZvWaVjSxVPS4DWJUKya7iLafGeF1dTrtaPW0zU60zAm2rMpCBctrWJuCNCQTxmlnyXYN/R2lUPaWoT8bjyj3JryNpjq1Wc3YknvkOTfYK0qLObKCT3RGLbDOj2Xg+qTX3jqf0E36q9qK5MjdIR2F/F+kr1PQgaGaRYLwBAN10dX3z4D6zb0yMJkva2DNVRl94bu8HhLL6t6yRFnO1KTKbMCD3zScWlgsQpVWQ3U2MRbiDM2Oqk3zt52+QmXuybIwSa2RVDiqXcFSAT56SxvjOSDPi9o+rYatiKvIsq37rIvxNpv6Ol2zSNfU2KuDZ4hWqs7MzG7MSzHvOp+s9rGOEkvB5WcnJ7mWTIwEAQBAEA7roTiEqUvU6zEdaHehyV72+JJBIHjznnfVNO7G7I9dHc9Ou2LZL8lMJhFWv1eKIQKWFQ3I3DSxA46WnmdmJYZ293BfjrYaqy0HLLYdo2NyRe4tpInFJ8BNkN8S7b2PnMMAy0NoV6fuVHXuDG3lumSlJDGTZYbpbi095lcfvqPqLSxXSXZGwk7Q6WNVpherAbMCTmuLWO7v1iyzciFE1v9sv91fnKMGRT+2X+6vzjAH9s1OS/OMEm52F0lSklTrhrcFVUanQ33mwl9NiijBxyRcd0wxDkilamO4Zm+JOnkJMrpMKBqa+0q9T36jnuzG3lulLk32ZYwY0xlQbnbzv9ZGAbHZu02Z1R7WYhc1rWvoLwo5eAdng9jBSDUIb90bviZtV6dGDng4H0m7eFWoMNTPYpm723Gpa1v8o+ZPKer9L02yO9/wAHA9R1G6WyP8nDzrnKEACAIAgCAS69Rk6llNmCAqRvBFRyCPjNSqO5ST+ps2SalF/Y9G2OcPtemGcmnikAWrl+0NwbKd4Py3TzfqOg9uWV0d3SapWRSfZo9p7PbD1Wpvc23G1rrwPxnFnHazop5IsxAkEiCCzLbd5QCquJIK5xAGbxgFMpO+CS4CQBGCBJBsuj2BavXQDcCGY8lU3/ANvjM6otyIlwsnT9Oek4wdPJSI69x2R9xd2c/OwnodDpHZJN9HM1mqVccLs8cYnjv4k8Z6dJJYR53OeSkECAIAgCABAJOL3Uv4Q/O81tP3L8svu/b+EV2bj6mHqLVotldTpyPMMOIPKWW0xti4sxqtlXLKPUsDjsNtijb9nXQarxXvH3kM8prdA63wuD0em1cbVz2c1tPZlXDtlqrbkw1VvAzjyg4s3kyHK2ZfcSSBAKFQd8AoE5QCusAyrQci4U252MgGOCRBBsdk7FrYk9hbLxdtFHhzPhLIVykQ5YN9tba2G2RS6ulapiGF7Hffg1S25ddBx8zO5ofT3Y8tcHO1erVa75PLMbi6lZ2qVWLOxuSf8AzQd09TVXGtYR56ybm8swTJGDEkgQBAEAQAIBJxm6l/CH53mtp+5fll937fwiNNnL8FBlw2Iek4emxR1N1YGxBmE4RmsNFkZyi+D0fYHTyjXXqtoqoJ06wj2bfjH2D37vCcHV+lcbof2OxpvUc/pn/ct2jsikzMcOcq3OUXzKRzB5ec8xbF1y2tYOxBxlHMWamtgKqb1uOY1Er5XZnkjGSBAEAuQXIHePrIB1kgEKpsqkxJ114A6SCTZbGwODQ+1S7Dczm6+W4TZocd3JhLrJquk3pCVQaeA1O7riNBw9mvHxOncZ6bR+mJ4ss/g4uq9QazBHnNaqzsWclmJuWJuSeZndhGMVhHHlJy5ZZMjAQBAEAQBAEACAScZupfwh+d5r6f8Ad+WX3ePwiNNgoEAQDabH23UwxOXtId6Emw7xynN1vptepWXwzd02tnSdLsrpnh8395pOB+4Qw+IsD5Tkv/4/t5TOjH1bPaOww23tlYgWz0fw1FCHycCa0/TrIftybcNbXPySRsTAVNUSmfwN/QzXelfmJf70fDMdTofhTuDjwY/rMHpvsT7i+pDqdFsJTYM1YqAQbMya24QtG5dJke9H6mHaO1tl0r3xFz92n7Q/yg/My+HpFs+kUT19UO2azAbbw9ckU2IIOgcBWI5gXmtqvTbtP4yjKnW1WdMkY/HU6CF6hsPmTyA4ynT6Sy2W2KeS62+uuOWzzfaNZXquyDKrMSB3Ge901bhUoS7R5S+alY5IjS8pEAQBAEAQBAEACAScZupfwh+d5r0cbvyX3ePwiPL00UFLRkkWk84yBaRwwVElPPBOAYyPsUmLin2iVLHTLsx5nzMj219ET7kvqWwkl4RG5vtlZl4yQ+8FIab4fQTa6Kkk79fjMVWorKSJ3N9sGZv7mK+pS0j8DAtJfAEAQQIAgCAIAEhgnOyg0SwuOqPC+uapbTxtNPbOSko/U224pxcvoi58RRtYL9kj3eJVtd+vaIlCo1Kz+oudtH0FetQs3VrYkC2h+8DxOm4zKuq/ctzIlZTjhDEtRZWKizcN4uSRuHcLyKoaiElGT4Ik6nHJc1fDm9kIN9PDMT9DCp1KfzE+5R9CypXokpZdARcW3jU8TrvEyhVftfPLMZWVZTSLEqUwzHgQbXUHLqOHgD5yx127IpPldmClWpybMprYfgmlhz+PHlKo16n90ix2UY6K9bhwLWv7pNgeF72N++VqrVPlszdlGeiyvWokWQWFxw4BtdfOWQqv7yYSsp8Iq9eiWchbAqLdkb7G+h3cPKHTftXIU6tz4L6b4YkXXLq1yc1rZtOP3ZjOGqXTJhOh9osVqBIFrX3k3FtG7+ZXyk7dSllsKVDeMGGrUp5CoGuZiGtw+yOe6XQrs3bmypzrxtRmavQ+7wtutbRuW/evlKfa1Cy0zNWVeUVNXD5vcNr9+4j+v1k+3qVFc8mW+nPCIFUi5y6C5t4X0m/XuUf1vk0p4byi2ZmAgAQBAEAXgErG7qX8IfNmP6zXo8/kvu8fhEWbBSIIEASQJBIgCCBBORAEECAIJEDIgZEAQQIAgCAIAkMAxLhZJSySto6OR90Kn/KoB+cp0/y5+rLbnyiLLykQBAEAQBAEAQBAEAQBAEAQBAEAQBAEAQBBJJwKDNmb3U7R77e6vxNhKL5P5V2W1R/d9DA7kkk6kkknmSZbCKikiuTyWzIxEAQBAEAQBAEAQBAEAQBAEAQBAEAQBAEACSgTK+lGnbTMzlu8qbC/gJpw5ueTZlxUsEObZrCAIAgCABAEAGAIAgCAIAEAQBAEAQAIAgAwD//Z">
            <a:hlinkClick r:id="rId5"/>
          </p:cNvPr>
          <p:cNvSpPr>
            <a:spLocks noChangeAspect="1" noChangeArrowheads="1"/>
          </p:cNvSpPr>
          <p:nvPr/>
        </p:nvSpPr>
        <p:spPr bwMode="auto">
          <a:xfrm>
            <a:off x="485775" y="-1325563"/>
            <a:ext cx="2476500" cy="3724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11" name="Picture 4" descr="http://ecx.images-amazon.com/images/I/41ZxtS-8tZL._SY344_BO1,204,203,200_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0689" y="1318545"/>
            <a:ext cx="2303311" cy="3449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2399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encrypted-tbn2.gstatic.com/images?q=tbn:ANd9GcRIzOMBiyNh0JBspQcJV628mMBlCVDXOz9cIui8_2wZ3Z9Gdn_Gf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63956"/>
            <a:ext cx="8458200" cy="4529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://siliconangle.com/files/2012/03/hackathon.jpg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9028" y="4399046"/>
            <a:ext cx="3900172" cy="2332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9173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90600" y="228600"/>
            <a:ext cx="8153400" cy="990600"/>
          </a:xfrm>
        </p:spPr>
        <p:txBody>
          <a:bodyPr anchorCtr="1"/>
          <a:lstStyle/>
          <a:p>
            <a:pPr eaLnBrk="1" hangingPunct="1">
              <a:defRPr/>
            </a:pPr>
            <a:r>
              <a:rPr lang="en-GB" b="1" dirty="0" smtClean="0">
                <a:solidFill>
                  <a:srgbClr val="92D050"/>
                </a:solidFill>
              </a:rPr>
              <a:t>Changes in Religion</a:t>
            </a:r>
            <a:endParaRPr lang="en-GB" dirty="0" smtClean="0">
              <a:solidFill>
                <a:srgbClr val="92D050"/>
              </a:solidFill>
            </a:endParaRPr>
          </a:p>
        </p:txBody>
      </p:sp>
      <p:sp>
        <p:nvSpPr>
          <p:cNvPr id="235534" name="AutoShape 14"/>
          <p:cNvSpPr>
            <a:spLocks noChangeArrowheads="1"/>
          </p:cNvSpPr>
          <p:nvPr/>
        </p:nvSpPr>
        <p:spPr bwMode="auto">
          <a:xfrm>
            <a:off x="3881187" y="2971800"/>
            <a:ext cx="838200" cy="533400"/>
          </a:xfrm>
          <a:prstGeom prst="rightArrow">
            <a:avLst>
              <a:gd name="adj1" fmla="val 50000"/>
              <a:gd name="adj2" fmla="val 3928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>
              <a:latin typeface="Verdana" pitchFamily="34" charset="0"/>
            </a:endParaRPr>
          </a:p>
        </p:txBody>
      </p:sp>
      <p:sp>
        <p:nvSpPr>
          <p:cNvPr id="235535" name="AutoShape 15"/>
          <p:cNvSpPr>
            <a:spLocks noChangeArrowheads="1"/>
          </p:cNvSpPr>
          <p:nvPr/>
        </p:nvSpPr>
        <p:spPr bwMode="auto">
          <a:xfrm>
            <a:off x="6629400" y="4876800"/>
            <a:ext cx="1066800" cy="914400"/>
          </a:xfrm>
          <a:custGeom>
            <a:avLst/>
            <a:gdLst>
              <a:gd name="T0" fmla="*/ 762021 w 21600"/>
              <a:gd name="T1" fmla="*/ 0 h 21600"/>
              <a:gd name="T2" fmla="*/ 457193 w 21600"/>
              <a:gd name="T3" fmla="*/ 261239 h 21600"/>
              <a:gd name="T4" fmla="*/ 304779 w 21600"/>
              <a:gd name="T5" fmla="*/ 391880 h 21600"/>
              <a:gd name="T6" fmla="*/ 0 w 21600"/>
              <a:gd name="T7" fmla="*/ 653161 h 21600"/>
              <a:gd name="T8" fmla="*/ 304779 w 21600"/>
              <a:gd name="T9" fmla="*/ 914400 h 21600"/>
              <a:gd name="T10" fmla="*/ 609607 w 21600"/>
              <a:gd name="T11" fmla="*/ 783759 h 21600"/>
              <a:gd name="T12" fmla="*/ 914386 w 21600"/>
              <a:gd name="T13" fmla="*/ 522520 h 21600"/>
              <a:gd name="T14" fmla="*/ 1066800 w 21600"/>
              <a:gd name="T15" fmla="*/ 261239 h 21600"/>
              <a:gd name="T16" fmla="*/ 17694720 60000 65536"/>
              <a:gd name="T17" fmla="*/ 11796480 60000 65536"/>
              <a:gd name="T18" fmla="*/ 17694720 60000 65536"/>
              <a:gd name="T19" fmla="*/ 11796480 60000 65536"/>
              <a:gd name="T20" fmla="*/ 5898240 60000 65536"/>
              <a:gd name="T21" fmla="*/ 5898240 60000 65536"/>
              <a:gd name="T22" fmla="*/ 0 60000 65536"/>
              <a:gd name="T23" fmla="*/ 0 60000 65536"/>
              <a:gd name="T24" fmla="*/ 3085 w 21600"/>
              <a:gd name="T25" fmla="*/ 12343 h 21600"/>
              <a:gd name="T26" fmla="*/ 18514 w 21600"/>
              <a:gd name="T27" fmla="*/ 18514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15429" y="0"/>
                </a:moveTo>
                <a:lnTo>
                  <a:pt x="9257" y="6171"/>
                </a:lnTo>
                <a:lnTo>
                  <a:pt x="12343" y="6171"/>
                </a:lnTo>
                <a:lnTo>
                  <a:pt x="12343" y="12343"/>
                </a:lnTo>
                <a:lnTo>
                  <a:pt x="6171" y="12343"/>
                </a:lnTo>
                <a:lnTo>
                  <a:pt x="6171" y="9257"/>
                </a:lnTo>
                <a:lnTo>
                  <a:pt x="0" y="15429"/>
                </a:lnTo>
                <a:lnTo>
                  <a:pt x="6171" y="21600"/>
                </a:lnTo>
                <a:lnTo>
                  <a:pt x="6171" y="18514"/>
                </a:lnTo>
                <a:lnTo>
                  <a:pt x="18514" y="18514"/>
                </a:lnTo>
                <a:lnTo>
                  <a:pt x="18514" y="6171"/>
                </a:lnTo>
                <a:lnTo>
                  <a:pt x="21600" y="6171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pic>
        <p:nvPicPr>
          <p:cNvPr id="4098" name="Picture 2" descr="https://encrypted-tbn0.gstatic.com/images?q=tbn:ANd9GcSBr2mYx_9xjVqvqkb0cV_u9GmtyMmOm9G7jmI4NciMs5SXMcv-D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082" y="1371600"/>
            <a:ext cx="2754834" cy="281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www.churchcommunitybuilder.com/wp-ccb/wp-content/uploads/church-multi-site-trends.jpg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499" y="4572000"/>
            <a:ext cx="4029576" cy="2158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://cdn.crossmap.com/images/0/73/7373.jpg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711908"/>
            <a:ext cx="3714750" cy="2479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1079065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55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55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55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55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34" grpId="0" animBg="1"/>
      <p:bldP spid="23553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b="1" dirty="0" smtClean="0">
                <a:solidFill>
                  <a:srgbClr val="92D050"/>
                </a:solidFill>
              </a:rPr>
              <a:t>Rise of Digital </a:t>
            </a:r>
            <a:r>
              <a:rPr lang="en-US" sz="3600" b="1" dirty="0">
                <a:solidFill>
                  <a:srgbClr val="92D050"/>
                </a:solidFill>
              </a:rPr>
              <a:t>Religion</a:t>
            </a:r>
            <a:endParaRPr lang="en-US" sz="3600" dirty="0">
              <a:solidFill>
                <a:srgbClr val="92D050"/>
              </a:solidFill>
            </a:endParaRPr>
          </a:p>
        </p:txBody>
      </p:sp>
      <p:pic>
        <p:nvPicPr>
          <p:cNvPr id="14" name="Picture 1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57" t="20615" b="9569"/>
          <a:stretch/>
        </p:blipFill>
        <p:spPr bwMode="auto">
          <a:xfrm>
            <a:off x="0" y="4283185"/>
            <a:ext cx="5575158" cy="26031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8" descr="http://lh5.ggpht.com/_P-tuY_6-0xw/S0oljAUOHTI/AAAAAAAACfQ/dNDg8ua3Clg/TinyBuddha-Twitter-account%5B2%5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116"/>
          <a:stretch/>
        </p:blipFill>
        <p:spPr bwMode="auto">
          <a:xfrm>
            <a:off x="5779451" y="4381681"/>
            <a:ext cx="3413047" cy="2504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http://3.bp.blogspot.com/_5VkZnxOa_3Q/Snl8dohFRvI/AAAAAAAAAzw/NEXcrO52u2c/s400/Jesus+Facebook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72493"/>
            <a:ext cx="2779062" cy="2779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4" descr="http://www.fahad.com/pics/ilkone_muslim_cell_phon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0884" y="3980442"/>
            <a:ext cx="1991422" cy="2877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9" descr="nun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484632" y="1524000"/>
            <a:ext cx="3458968" cy="3142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6" name="Picture 2" descr="http://digital-lifestyles.info/copy_images/god-tube-lg.jpg">
            <a:hlinkClick r:id="rId7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1504507"/>
            <a:ext cx="3416838" cy="2847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104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88B47-74BA-4873-ADAE-EB0120124E83}" type="datetime1">
              <a:rPr lang="en-US" smtClean="0"/>
              <a:pPr/>
              <a:t>3/30/2016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1026" name="Picture 2" descr="http://ecx.images-amazon.com/images/I/51RuosvnpGL._SY291_BO1,204,203,200_QL40_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350615"/>
            <a:ext cx="2803536" cy="419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3184536" y="1371600"/>
            <a:ext cx="573086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/>
              <a:t> </a:t>
            </a:r>
            <a:r>
              <a:rPr lang="en-US" sz="3200" dirty="0" smtClean="0"/>
              <a:t>A Media Scholar &amp; Theologian in Conversation on Digital Media &amp; Culture</a:t>
            </a:r>
            <a:r>
              <a:rPr lang="en-US" sz="3200" dirty="0"/>
              <a:t>    </a:t>
            </a:r>
          </a:p>
        </p:txBody>
      </p:sp>
      <p:sp>
        <p:nvSpPr>
          <p:cNvPr id="7" name="Rectangle 6"/>
          <p:cNvSpPr/>
          <p:nvPr/>
        </p:nvSpPr>
        <p:spPr>
          <a:xfrm>
            <a:off x="1371600" y="455550"/>
            <a:ext cx="648254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 smtClean="0">
                <a:solidFill>
                  <a:srgbClr val="FFC000"/>
                </a:solidFill>
              </a:rPr>
              <a:t>Towards a Networked Theology</a:t>
            </a:r>
            <a:endParaRPr lang="en-US" sz="4000" dirty="0">
              <a:solidFill>
                <a:srgbClr val="FFC000"/>
              </a:solidFill>
            </a:endParaRPr>
          </a:p>
        </p:txBody>
      </p:sp>
      <p:pic>
        <p:nvPicPr>
          <p:cNvPr id="1027" name="Picture 3" descr="C:\Users\heidic\Pictures\HC&amp;SG-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2895600"/>
            <a:ext cx="4876800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8821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88B47-74BA-4873-ADAE-EB0120124E83}" type="datetime1">
              <a:rPr lang="en-US" smtClean="0"/>
              <a:pPr/>
              <a:t>3/30/2016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1026" name="Picture 2" descr="http://ecx.images-amazon.com/images/I/51RuosvnpGL._SY291_BO1,204,203,200_QL40_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350615"/>
            <a:ext cx="2803536" cy="419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3184536" y="1219200"/>
            <a:ext cx="5730864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AutoNum type="arabicParenBoth"/>
            </a:pPr>
            <a:r>
              <a:rPr lang="en-US" sz="3200" dirty="0" smtClean="0"/>
              <a:t>Theology </a:t>
            </a:r>
            <a:r>
              <a:rPr lang="en-US" sz="3200" dirty="0"/>
              <a:t>of Technology </a:t>
            </a:r>
            <a:r>
              <a:rPr lang="en-US" sz="3200" dirty="0" smtClean="0"/>
              <a:t>101</a:t>
            </a:r>
            <a:endParaRPr lang="en-US" sz="3200" dirty="0"/>
          </a:p>
          <a:p>
            <a:pPr marL="514350" indent="-514350">
              <a:buAutoNum type="arabicParenBoth"/>
            </a:pPr>
            <a:r>
              <a:rPr lang="en-US" sz="3200" dirty="0" smtClean="0"/>
              <a:t>New </a:t>
            </a:r>
            <a:r>
              <a:rPr lang="en-US" sz="3200" dirty="0"/>
              <a:t>Media Theory </a:t>
            </a:r>
            <a:r>
              <a:rPr lang="en-US" sz="3200" dirty="0" smtClean="0"/>
              <a:t>101</a:t>
            </a:r>
            <a:endParaRPr lang="en-US" sz="3200" dirty="0"/>
          </a:p>
          <a:p>
            <a:pPr marL="514350" indent="-514350">
              <a:buAutoNum type="arabicParenBoth"/>
            </a:pPr>
            <a:r>
              <a:rPr lang="en-US" sz="3200" dirty="0" smtClean="0"/>
              <a:t>Considering Networked Religion</a:t>
            </a:r>
            <a:endParaRPr lang="en-US" sz="3200" dirty="0"/>
          </a:p>
          <a:p>
            <a:pPr marL="514350" indent="-514350">
              <a:buAutoNum type="arabicParenBoth"/>
            </a:pPr>
            <a:r>
              <a:rPr lang="en-US" sz="3200" dirty="0" smtClean="0"/>
              <a:t>Merging the </a:t>
            </a:r>
            <a:r>
              <a:rPr lang="en-US" sz="3200" dirty="0"/>
              <a:t>Network with </a:t>
            </a:r>
            <a:r>
              <a:rPr lang="en-US" sz="3200" dirty="0" smtClean="0"/>
              <a:t>Theology</a:t>
            </a:r>
          </a:p>
          <a:p>
            <a:pPr marL="514350" indent="-514350">
              <a:buAutoNum type="arabicParenBoth"/>
            </a:pPr>
            <a:r>
              <a:rPr lang="en-US" sz="3200" dirty="0" smtClean="0"/>
              <a:t>Developing </a:t>
            </a:r>
            <a:r>
              <a:rPr lang="en-US" sz="3200" dirty="0"/>
              <a:t>a Faith-Based Community Response </a:t>
            </a:r>
            <a:endParaRPr lang="en-US" sz="3200" dirty="0" smtClean="0"/>
          </a:p>
          <a:p>
            <a:pPr marL="514350" indent="-514350">
              <a:buAutoNum type="arabicParenBoth"/>
            </a:pPr>
            <a:r>
              <a:rPr lang="en-US" sz="3200" dirty="0" smtClean="0"/>
              <a:t>Reflecting Appropriate Theological </a:t>
            </a:r>
            <a:r>
              <a:rPr lang="en-US" sz="3200" dirty="0"/>
              <a:t>Engagement with </a:t>
            </a:r>
            <a:r>
              <a:rPr lang="en-US" sz="3200" dirty="0" smtClean="0"/>
              <a:t>Digital Media</a:t>
            </a:r>
            <a:r>
              <a:rPr lang="en-US" sz="3200" dirty="0"/>
              <a:t>    </a:t>
            </a:r>
          </a:p>
        </p:txBody>
      </p:sp>
      <p:sp>
        <p:nvSpPr>
          <p:cNvPr id="7" name="Rectangle 6"/>
          <p:cNvSpPr/>
          <p:nvPr/>
        </p:nvSpPr>
        <p:spPr>
          <a:xfrm>
            <a:off x="1371600" y="455550"/>
            <a:ext cx="648254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 smtClean="0">
                <a:solidFill>
                  <a:srgbClr val="FFC000"/>
                </a:solidFill>
              </a:rPr>
              <a:t>Towards a Networked Theology</a:t>
            </a:r>
            <a:endParaRPr lang="en-US" sz="40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1801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88B47-74BA-4873-ADAE-EB0120124E83}" type="datetime1">
              <a:rPr lang="en-US" smtClean="0"/>
              <a:pPr/>
              <a:t>3/30/2016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1026" name="Picture 2" descr="http://ecx.images-amazon.com/images/I/51RuosvnpGL._SY291_BO1,204,203,200_QL40_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350615"/>
            <a:ext cx="2803536" cy="419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3685952" y="1676400"/>
            <a:ext cx="484844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/>
              <a:t>I</a:t>
            </a:r>
            <a:r>
              <a:rPr lang="en-US" sz="3200" b="1" dirty="0"/>
              <a:t>f there's one single thing that characterizes emerging forms of church across the western world it's that they are networked. </a:t>
            </a:r>
            <a:r>
              <a:rPr lang="en-US" sz="3200" b="1" dirty="0" smtClean="0"/>
              <a:t> </a:t>
            </a:r>
          </a:p>
          <a:p>
            <a:pPr marL="457200" indent="-457200">
              <a:buFontTx/>
              <a:buChar char="-"/>
            </a:pPr>
            <a:r>
              <a:rPr lang="en-US" sz="3200" dirty="0" smtClean="0"/>
              <a:t>Steve Collins, </a:t>
            </a:r>
          </a:p>
          <a:p>
            <a:r>
              <a:rPr lang="en-US" sz="3200" dirty="0" smtClean="0"/>
              <a:t>“Network Church” (2004)</a:t>
            </a:r>
            <a:endParaRPr lang="en-US" sz="3200" dirty="0"/>
          </a:p>
        </p:txBody>
      </p:sp>
      <p:sp>
        <p:nvSpPr>
          <p:cNvPr id="7" name="Rectangle 6"/>
          <p:cNvSpPr/>
          <p:nvPr/>
        </p:nvSpPr>
        <p:spPr>
          <a:xfrm>
            <a:off x="1371600" y="455550"/>
            <a:ext cx="648254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 smtClean="0">
                <a:solidFill>
                  <a:srgbClr val="FFC000"/>
                </a:solidFill>
              </a:rPr>
              <a:t>Towards a Networked Theology</a:t>
            </a:r>
            <a:endParaRPr lang="en-US" sz="40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8225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88B47-74BA-4873-ADAE-EB0120124E83}" type="datetime1">
              <a:rPr lang="en-US" smtClean="0"/>
              <a:pPr/>
              <a:t>3/30/2016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1026" name="Picture 2" descr="http://ecx.images-amazon.com/images/I/51RuosvnpGL._SY291_BO1,204,203,200_QL40_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350615"/>
            <a:ext cx="2803536" cy="419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3184536" y="1219200"/>
            <a:ext cx="5730864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C000"/>
                </a:solidFill>
              </a:rPr>
              <a:t>Network as…</a:t>
            </a:r>
            <a:r>
              <a:rPr lang="en-US" sz="3200" b="1" dirty="0"/>
              <a:t>a</a:t>
            </a:r>
            <a:r>
              <a:rPr lang="en-US" sz="3200" b="1" dirty="0">
                <a:solidFill>
                  <a:srgbClr val="FFC000"/>
                </a:solidFill>
              </a:rPr>
              <a:t> </a:t>
            </a:r>
            <a:r>
              <a:rPr lang="en-US" sz="3200" b="1" dirty="0"/>
              <a:t>metaphor &amp; lived reality; a system of  dynamic &amp; interconnected social relations</a:t>
            </a:r>
            <a:endParaRPr lang="en-US" sz="3200" dirty="0"/>
          </a:p>
          <a:p>
            <a:endParaRPr lang="en-US" sz="3200" b="1" dirty="0" smtClean="0">
              <a:solidFill>
                <a:srgbClr val="FFC000"/>
              </a:solidFill>
            </a:endParaRPr>
          </a:p>
          <a:p>
            <a:r>
              <a:rPr lang="en-US" sz="3200" b="1" dirty="0" smtClean="0">
                <a:solidFill>
                  <a:srgbClr val="FFC000"/>
                </a:solidFill>
              </a:rPr>
              <a:t>Theology as… </a:t>
            </a:r>
            <a:r>
              <a:rPr lang="en-US" sz="3200" b="1" dirty="0"/>
              <a:t>“faith seeking understanding</a:t>
            </a:r>
            <a:r>
              <a:rPr lang="en-US" sz="3200" b="1" dirty="0" smtClean="0"/>
              <a:t>”; dialogue between scripture, Christian tradition &amp; culture in </a:t>
            </a:r>
            <a:r>
              <a:rPr lang="en-US" sz="3200" b="1" dirty="0"/>
              <a:t>which </a:t>
            </a:r>
            <a:r>
              <a:rPr lang="en-US" sz="3200" b="1" dirty="0" smtClean="0"/>
              <a:t>we find ourselves (digital culture, network society)</a:t>
            </a:r>
          </a:p>
          <a:p>
            <a:r>
              <a:rPr lang="en-US" sz="3200" dirty="0"/>
              <a:t> </a:t>
            </a:r>
          </a:p>
        </p:txBody>
      </p:sp>
      <p:sp>
        <p:nvSpPr>
          <p:cNvPr id="7" name="Rectangle 6"/>
          <p:cNvSpPr/>
          <p:nvPr/>
        </p:nvSpPr>
        <p:spPr>
          <a:xfrm>
            <a:off x="1371600" y="455550"/>
            <a:ext cx="648254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 smtClean="0">
                <a:solidFill>
                  <a:srgbClr val="FFC000"/>
                </a:solidFill>
              </a:rPr>
              <a:t>Towards a Networked Theology</a:t>
            </a:r>
            <a:endParaRPr lang="en-US" sz="40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5060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88B47-74BA-4873-ADAE-EB0120124E83}" type="datetime1">
              <a:rPr lang="en-US" smtClean="0"/>
              <a:pPr/>
              <a:t>3/30/2016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1026" name="Picture 2" descr="http://ecx.images-amazon.com/images/I/51RuosvnpGL._SY291_BO1,204,203,200_QL40_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350615"/>
            <a:ext cx="2803536" cy="419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3184536" y="2023170"/>
            <a:ext cx="573086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rgbClr val="FFC000"/>
                </a:solidFill>
              </a:rPr>
              <a:t>Networked Theology as…</a:t>
            </a:r>
            <a:r>
              <a:rPr lang="en-US" sz="3200" dirty="0"/>
              <a:t>theology and media in </a:t>
            </a:r>
            <a:r>
              <a:rPr lang="en-US" sz="3200" dirty="0" smtClean="0"/>
              <a:t>dialogue; a framework for personal &amp; communal reflection on how faith can be understood &amp; ethically practiced in digital culture</a:t>
            </a:r>
            <a:endParaRPr lang="en-US" sz="3200" dirty="0"/>
          </a:p>
          <a:p>
            <a:endParaRPr lang="en-US" sz="3200" b="1" dirty="0" smtClean="0">
              <a:solidFill>
                <a:srgbClr val="FFC000"/>
              </a:solidFill>
            </a:endParaRPr>
          </a:p>
          <a:p>
            <a:r>
              <a:rPr lang="en-US" sz="3200" dirty="0"/>
              <a:t> </a:t>
            </a:r>
          </a:p>
        </p:txBody>
      </p:sp>
      <p:sp>
        <p:nvSpPr>
          <p:cNvPr id="7" name="Rectangle 6"/>
          <p:cNvSpPr/>
          <p:nvPr/>
        </p:nvSpPr>
        <p:spPr>
          <a:xfrm>
            <a:off x="1371600" y="455550"/>
            <a:ext cx="648254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 smtClean="0">
                <a:solidFill>
                  <a:srgbClr val="FFC000"/>
                </a:solidFill>
              </a:rPr>
              <a:t>Towards a Networked Theology</a:t>
            </a:r>
            <a:endParaRPr lang="en-US" sz="40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0135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88B47-74BA-4873-ADAE-EB0120124E83}" type="datetime1">
              <a:rPr lang="en-US" smtClean="0"/>
              <a:pPr/>
              <a:t>3/30/2016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1026" name="Picture 2" descr="http://ecx.images-amazon.com/images/I/51RuosvnpGL._SY291_BO1,204,203,200_QL40_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350615"/>
            <a:ext cx="2803536" cy="419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3184536" y="1295400"/>
            <a:ext cx="5730864" cy="39651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>
              <a:spcBef>
                <a:spcPts val="700"/>
              </a:spcBef>
              <a:buClr>
                <a:schemeClr val="accent2"/>
              </a:buClr>
              <a:buSzPct val="60000"/>
            </a:pPr>
            <a:r>
              <a:rPr lang="en-US" sz="3000" b="1" dirty="0" smtClean="0">
                <a:solidFill>
                  <a:srgbClr val="FFC000"/>
                </a:solidFill>
                <a:cs typeface="Arial" pitchFamily="34" charset="0"/>
              </a:rPr>
              <a:t>Challenge of Religion </a:t>
            </a:r>
            <a:r>
              <a:rPr lang="en-US" sz="3000" b="1" smtClean="0">
                <a:solidFill>
                  <a:srgbClr val="FFC000"/>
                </a:solidFill>
                <a:cs typeface="Arial" pitchFamily="34" charset="0"/>
              </a:rPr>
              <a:t>reflecting conditions </a:t>
            </a:r>
            <a:r>
              <a:rPr lang="en-US" sz="3000" b="1" dirty="0">
                <a:solidFill>
                  <a:srgbClr val="FFC000"/>
                </a:solidFill>
                <a:cs typeface="Arial" pitchFamily="34" charset="0"/>
              </a:rPr>
              <a:t>of Network Society</a:t>
            </a:r>
          </a:p>
          <a:p>
            <a:pPr marL="720090" lvl="2" indent="-320040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</a:pPr>
            <a:r>
              <a:rPr lang="en-US" sz="3000" dirty="0"/>
              <a:t>Social relations increasingly decentralized &amp; interconnected through social-technical infrastructure   (Castells 1996)</a:t>
            </a:r>
          </a:p>
          <a:p>
            <a:pPr marL="720090" lvl="2" indent="-320040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</a:pPr>
            <a:r>
              <a:rPr lang="en-US" sz="3000" dirty="0"/>
              <a:t>loosening &amp; re-presentation of traditional boundaries &amp; practices</a:t>
            </a:r>
          </a:p>
        </p:txBody>
      </p:sp>
      <p:sp>
        <p:nvSpPr>
          <p:cNvPr id="7" name="Rectangle 6"/>
          <p:cNvSpPr/>
          <p:nvPr/>
        </p:nvSpPr>
        <p:spPr>
          <a:xfrm>
            <a:off x="1371600" y="455550"/>
            <a:ext cx="648254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 smtClean="0">
                <a:solidFill>
                  <a:srgbClr val="FFC000"/>
                </a:solidFill>
              </a:rPr>
              <a:t>Towards a Networked Theology</a:t>
            </a:r>
            <a:endParaRPr lang="en-US" sz="40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196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143435" y="274638"/>
            <a:ext cx="8767483" cy="114300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Characteristics of Networked Religion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762000" y="1417637"/>
            <a:ext cx="8382000" cy="5105901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* </a:t>
            </a:r>
            <a:r>
              <a:rPr lang="en-US" sz="36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Convergent Practice</a:t>
            </a:r>
          </a:p>
          <a:p>
            <a:pPr marL="365760" lvl="1" indent="0">
              <a:buNone/>
            </a:pPr>
            <a:r>
              <a:rPr lang="en-US" sz="2800" dirty="0" smtClean="0"/>
              <a:t>-  personalized blending of information &amp; rituals</a:t>
            </a:r>
          </a:p>
          <a:p>
            <a:pPr marL="0" indent="0">
              <a:buNone/>
            </a:pP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* </a:t>
            </a:r>
            <a:r>
              <a:rPr lang="en-US" sz="36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Networked Community</a:t>
            </a:r>
          </a:p>
          <a:p>
            <a:pPr marL="365760" lvl="1" indent="0">
              <a:buNone/>
            </a:pPr>
            <a:r>
              <a:rPr lang="en-US" sz="2800" dirty="0"/>
              <a:t>- loosely-bounded social networks</a:t>
            </a:r>
          </a:p>
          <a:p>
            <a:pPr marL="0" indent="0">
              <a:buNone/>
            </a:pPr>
            <a:r>
              <a:rPr lang="en-US" sz="36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Multi-site Reality</a:t>
            </a:r>
          </a:p>
          <a:p>
            <a:pPr marL="365760" lvl="1" indent="0">
              <a:buNone/>
            </a:pPr>
            <a:r>
              <a:rPr lang="en-US" sz="2800" dirty="0" smtClean="0"/>
              <a:t>- embedded online-offline connections</a:t>
            </a:r>
          </a:p>
          <a:p>
            <a:pPr marL="0" indent="0" eaLnBrk="1" hangingPunct="1">
              <a:buNone/>
            </a:pP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* </a:t>
            </a:r>
            <a:r>
              <a:rPr lang="en-US" sz="36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Storied Identity</a:t>
            </a:r>
          </a:p>
          <a:p>
            <a:pPr marL="365760" lvl="1" indent="0">
              <a:buNone/>
            </a:pPr>
            <a:r>
              <a:rPr lang="en-US" sz="2800" dirty="0" smtClean="0"/>
              <a:t>-fluid &amp; dynamic identity </a:t>
            </a:r>
            <a:r>
              <a:rPr lang="en-US" sz="2800" dirty="0"/>
              <a:t>construction </a:t>
            </a:r>
            <a:endParaRPr lang="en-US" sz="2800" dirty="0" smtClean="0"/>
          </a:p>
          <a:p>
            <a:pPr marL="0" indent="0" eaLnBrk="1" hangingPunct="1">
              <a:buNone/>
            </a:pP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* </a:t>
            </a:r>
            <a:r>
              <a:rPr lang="en-US" sz="36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Shifting Authority</a:t>
            </a:r>
          </a:p>
          <a:p>
            <a:pPr marL="365760" lvl="1" indent="0">
              <a:buNone/>
            </a:pPr>
            <a:r>
              <a:rPr lang="en-US" sz="2800" dirty="0" smtClean="0"/>
              <a:t>- Simultaneous empowerment &amp; challenge of authority</a:t>
            </a:r>
          </a:p>
        </p:txBody>
      </p:sp>
    </p:spTree>
    <p:extLst>
      <p:ext uri="{BB962C8B-B14F-4D97-AF65-F5344CB8AC3E}">
        <p14:creationId xmlns:p14="http://schemas.microsoft.com/office/powerpoint/2010/main" val="1189187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143435" y="274638"/>
            <a:ext cx="8767483" cy="114300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Characteristics of Networked Religion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762000" y="1417637"/>
            <a:ext cx="8382000" cy="5105901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* </a:t>
            </a:r>
            <a:r>
              <a:rPr lang="en-US" sz="36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Convergent Practice</a:t>
            </a:r>
          </a:p>
          <a:p>
            <a:pPr marL="365760" lvl="1" indent="0">
              <a:buNone/>
            </a:pPr>
            <a:r>
              <a:rPr lang="en-US" sz="2800" dirty="0" smtClean="0"/>
              <a:t>-  personalized blending of information &amp; rituals</a:t>
            </a:r>
          </a:p>
          <a:p>
            <a:pPr marL="0" indent="0">
              <a:buNone/>
            </a:pP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* </a:t>
            </a:r>
            <a:r>
              <a:rPr lang="en-US" sz="36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Networked Community</a:t>
            </a:r>
          </a:p>
          <a:p>
            <a:pPr marL="365760" lvl="1" indent="0">
              <a:buNone/>
            </a:pPr>
            <a:r>
              <a:rPr lang="en-US" sz="2800" dirty="0"/>
              <a:t>- loosely-bounded social networks</a:t>
            </a:r>
          </a:p>
          <a:p>
            <a:pPr marL="0" indent="0">
              <a:buNone/>
            </a:pPr>
            <a:r>
              <a:rPr lang="en-US" sz="3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Multi-site Reality</a:t>
            </a:r>
          </a:p>
          <a:p>
            <a:pPr marL="365760" lvl="1" indent="0">
              <a:buNone/>
            </a:pPr>
            <a:r>
              <a:rPr lang="en-US" sz="2800" dirty="0" smtClean="0"/>
              <a:t>- embedded online-offline connections</a:t>
            </a:r>
          </a:p>
          <a:p>
            <a:pPr marL="0" indent="0" eaLnBrk="1" hangingPunct="1">
              <a:buNone/>
            </a:pP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* </a:t>
            </a:r>
            <a:r>
              <a:rPr lang="en-US" sz="36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Storied Identity</a:t>
            </a:r>
          </a:p>
          <a:p>
            <a:pPr marL="365760" lvl="1" indent="0">
              <a:buNone/>
            </a:pPr>
            <a:r>
              <a:rPr lang="en-US" sz="2800" dirty="0" smtClean="0"/>
              <a:t>-fluid &amp; dynamic identity </a:t>
            </a:r>
            <a:r>
              <a:rPr lang="en-US" sz="2800" dirty="0"/>
              <a:t>construction </a:t>
            </a:r>
            <a:endParaRPr lang="en-US" sz="2800" dirty="0" smtClean="0"/>
          </a:p>
          <a:p>
            <a:pPr marL="0" indent="0" eaLnBrk="1" hangingPunct="1">
              <a:buNone/>
            </a:pP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* </a:t>
            </a:r>
            <a:r>
              <a:rPr lang="en-US" sz="36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Shifting Authority</a:t>
            </a:r>
          </a:p>
          <a:p>
            <a:pPr marL="365760" lvl="1" indent="0">
              <a:buNone/>
            </a:pPr>
            <a:r>
              <a:rPr lang="en-US" sz="2800" dirty="0" smtClean="0"/>
              <a:t>- Simultaneous empowerment &amp; challenge of authority</a:t>
            </a:r>
          </a:p>
        </p:txBody>
      </p:sp>
    </p:spTree>
    <p:extLst>
      <p:ext uri="{BB962C8B-B14F-4D97-AF65-F5344CB8AC3E}">
        <p14:creationId xmlns:p14="http://schemas.microsoft.com/office/powerpoint/2010/main" val="2656294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rgbClr val="00B0F0"/>
                </a:solidFill>
              </a:rPr>
              <a:t>Networked Community</a:t>
            </a:r>
            <a:endParaRPr lang="en-US" b="1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57199" y="1600200"/>
            <a:ext cx="7862047" cy="4525963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b="1" i="1" dirty="0"/>
              <a:t>S</a:t>
            </a:r>
            <a:r>
              <a:rPr lang="en-US" sz="3200" b="1" i="1" dirty="0" smtClean="0"/>
              <a:t>upporting </a:t>
            </a:r>
            <a:r>
              <a:rPr lang="en-US" sz="3200" b="1" i="1" dirty="0"/>
              <a:t>networked forms of </a:t>
            </a:r>
            <a:r>
              <a:rPr lang="en-US" sz="3200" b="1" i="1" dirty="0" smtClean="0"/>
              <a:t>community</a:t>
            </a:r>
          </a:p>
          <a:p>
            <a:pPr marL="0" indent="0">
              <a:buNone/>
            </a:pPr>
            <a:r>
              <a:rPr lang="en-US" sz="2800" dirty="0" smtClean="0"/>
              <a:t>	* Online religious communities </a:t>
            </a:r>
            <a:r>
              <a:rPr lang="en-US" sz="2800" dirty="0"/>
              <a:t>function </a:t>
            </a:r>
            <a:r>
              <a:rPr lang="en-US" sz="2800" dirty="0" smtClean="0"/>
              <a:t>	as </a:t>
            </a:r>
            <a:r>
              <a:rPr lang="en-US" sz="2800" dirty="0"/>
              <a:t>loose </a:t>
            </a:r>
            <a:r>
              <a:rPr lang="en-US" sz="2800" dirty="0" smtClean="0"/>
              <a:t>	social </a:t>
            </a:r>
            <a:r>
              <a:rPr lang="en-US" sz="2800" dirty="0"/>
              <a:t>networks with varying </a:t>
            </a:r>
            <a:r>
              <a:rPr lang="en-US" sz="2800" dirty="0" smtClean="0"/>
              <a:t>levels </a:t>
            </a:r>
            <a:r>
              <a:rPr lang="en-US" sz="2800" dirty="0"/>
              <a:t>of religious </a:t>
            </a:r>
            <a:r>
              <a:rPr lang="en-US" sz="2800" dirty="0" smtClean="0"/>
              <a:t>	affiliation </a:t>
            </a:r>
            <a:r>
              <a:rPr lang="en-US" sz="2800" dirty="0"/>
              <a:t>and </a:t>
            </a:r>
            <a:r>
              <a:rPr lang="en-US" sz="2800" dirty="0" smtClean="0"/>
              <a:t>commitment </a:t>
            </a:r>
            <a:endParaRPr lang="en-US" sz="2400" dirty="0" smtClean="0"/>
          </a:p>
          <a:p>
            <a:pPr marL="0" indent="0">
              <a:buNone/>
            </a:pPr>
            <a:r>
              <a:rPr lang="en-US" sz="2800" dirty="0" smtClean="0"/>
              <a:t>	* Religious users affiliate with multiple social 	networks simultaneously, with varying depth &amp; 	highly 	personalized 	engagement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759630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7271" name="Picture 7" descr="epiphany-cathedral-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381625" cy="3586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7273" name="Picture 9" descr="ang-cath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2994025"/>
            <a:ext cx="5257800" cy="4102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7274" name="Text Box 10"/>
          <p:cNvSpPr txBox="1">
            <a:spLocks noChangeArrowheads="1"/>
          </p:cNvSpPr>
          <p:nvPr/>
        </p:nvSpPr>
        <p:spPr bwMode="auto">
          <a:xfrm>
            <a:off x="5638799" y="197241"/>
            <a:ext cx="3039035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dirty="0"/>
              <a:t>Anglican Cathedral in Second Life</a:t>
            </a:r>
          </a:p>
        </p:txBody>
      </p:sp>
      <p:pic>
        <p:nvPicPr>
          <p:cNvPr id="7" name="Picture 5" descr="p5240002.JPG">
            <a:hlinkClick r:id="rId4" tooltip="p5240002.JPG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77130"/>
            <a:ext cx="3810625" cy="2874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 descr="me-and-arkin-now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8434" y="1030288"/>
            <a:ext cx="2819400" cy="1963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0994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rgbClr val="00B0F0"/>
                </a:solidFill>
              </a:rPr>
              <a:t>Multi-Site Reality</a:t>
            </a:r>
            <a:endParaRPr lang="en-US" b="1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57200" y="1293812"/>
            <a:ext cx="7865830" cy="4878388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b="1" i="1" dirty="0"/>
              <a:t>R</a:t>
            </a:r>
            <a:r>
              <a:rPr lang="en-US" sz="3200" b="1" i="1" dirty="0" smtClean="0"/>
              <a:t>ecognizing </a:t>
            </a:r>
            <a:r>
              <a:rPr lang="en-US" sz="3200" b="1" i="1" dirty="0"/>
              <a:t>the interconnectedness or embeddedness of online and offline </a:t>
            </a:r>
            <a:r>
              <a:rPr lang="en-US" sz="3200" b="1" i="1" dirty="0" smtClean="0"/>
              <a:t>contexts</a:t>
            </a:r>
          </a:p>
          <a:p>
            <a:pPr marL="365760" lvl="1" indent="0">
              <a:buNone/>
            </a:pPr>
            <a:r>
              <a:rPr lang="en-US" sz="2800" dirty="0" smtClean="0"/>
              <a:t>* Religious spaces online are consciously &amp; unconsciously imprinted by users’ offline values </a:t>
            </a:r>
            <a:endParaRPr lang="en-US" sz="2400" dirty="0"/>
          </a:p>
          <a:p>
            <a:pPr marL="365760" lvl="1" indent="0">
              <a:buNone/>
            </a:pPr>
            <a:r>
              <a:rPr lang="en-US" sz="2800" dirty="0" smtClean="0"/>
              <a:t>* Religious users and innovators seek to integrate spaces and create ideological as well as practical overlaps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59203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864" y="2117351"/>
            <a:ext cx="9075136" cy="5317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51984" y="-106325"/>
            <a:ext cx="5486400" cy="3434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http://churchexecutive.com/wp-content/uploads/2011/01/northland_church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642"/>
            <a:ext cx="4572000" cy="3038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4921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rgbClr val="00B0F0"/>
                </a:solidFill>
              </a:rPr>
              <a:t>Religion IN A NETWORK SOCIETY IS…</a:t>
            </a:r>
            <a:endParaRPr lang="en-US" b="1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645460" y="1676400"/>
            <a:ext cx="8193740" cy="441053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65760" lvl="1" indent="0">
              <a:buNone/>
            </a:pPr>
            <a:r>
              <a:rPr lang="en-US" sz="3200" dirty="0" smtClean="0"/>
              <a:t>(1) re-conceived  through networked negotiations</a:t>
            </a:r>
          </a:p>
          <a:p>
            <a:pPr marL="365760" lvl="1" indent="0">
              <a:buNone/>
            </a:pPr>
            <a:r>
              <a:rPr lang="en-US" sz="3200" dirty="0" smtClean="0"/>
              <a:t>(2) traditional narratives</a:t>
            </a:r>
            <a:r>
              <a:rPr lang="en-US" sz="3200" dirty="0"/>
              <a:t>, practices </a:t>
            </a:r>
            <a:r>
              <a:rPr lang="en-US" sz="3200" dirty="0" smtClean="0"/>
              <a:t>&amp; structures become dynamic &amp;transitional as they adapt to network society</a:t>
            </a:r>
          </a:p>
          <a:p>
            <a:pPr marL="365760" lvl="1" indent="0">
              <a:buNone/>
            </a:pPr>
            <a:endParaRPr lang="en-US" sz="2600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9631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rgbClr val="92D050"/>
                </a:solidFill>
              </a:rPr>
              <a:t>Questions for a Networked </a:t>
            </a:r>
            <a:r>
              <a:rPr lang="en-US" b="1" dirty="0" err="1" smtClean="0">
                <a:solidFill>
                  <a:srgbClr val="92D050"/>
                </a:solidFill>
              </a:rPr>
              <a:t>ChurcH</a:t>
            </a:r>
            <a:endParaRPr lang="en-US" b="1" dirty="0">
              <a:solidFill>
                <a:srgbClr val="92D050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6B357-51B9-47D2-A71D-0D06CB03185D}" type="datetime1">
              <a:rPr lang="en-US" smtClean="0"/>
              <a:pPr/>
              <a:t>3/30/2016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Who is my neighbor…?</a:t>
            </a:r>
          </a:p>
          <a:p>
            <a:r>
              <a:rPr lang="en-US" sz="3600" dirty="0" smtClean="0"/>
              <a:t>Where is my neighbor…?</a:t>
            </a:r>
          </a:p>
          <a:p>
            <a:r>
              <a:rPr lang="en-US" sz="3600" dirty="0" smtClean="0"/>
              <a:t>How do I treat my neighbor…?</a:t>
            </a:r>
          </a:p>
          <a:p>
            <a:pPr marL="457200" lvl="1" indent="0">
              <a:buNone/>
            </a:pPr>
            <a:r>
              <a:rPr lang="en-US" sz="3600" dirty="0" smtClean="0">
                <a:solidFill>
                  <a:srgbClr val="FFC000"/>
                </a:solidFill>
              </a:rPr>
              <a:t>					…in a digital world</a:t>
            </a:r>
            <a:endParaRPr lang="en-US" sz="36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4814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rgbClr val="92D050"/>
                </a:solidFill>
              </a:rPr>
              <a:t>Questions for a Networked </a:t>
            </a:r>
            <a:r>
              <a:rPr lang="en-US" b="1" dirty="0" err="1" smtClean="0">
                <a:solidFill>
                  <a:srgbClr val="92D050"/>
                </a:solidFill>
              </a:rPr>
              <a:t>ChurcH</a:t>
            </a:r>
            <a:endParaRPr lang="en-US" b="1" dirty="0">
              <a:solidFill>
                <a:srgbClr val="92D050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6B357-51B9-47D2-A71D-0D06CB03185D}" type="datetime1">
              <a:rPr lang="en-US" smtClean="0"/>
              <a:pPr/>
              <a:t>3/30/2016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Who is my neighbor…?</a:t>
            </a:r>
          </a:p>
          <a:p>
            <a:r>
              <a:rPr lang="en-US" sz="3600" dirty="0" smtClean="0">
                <a:solidFill>
                  <a:srgbClr val="FFC000"/>
                </a:solidFill>
              </a:rPr>
              <a:t>Where is my neighbor…?</a:t>
            </a:r>
          </a:p>
          <a:p>
            <a:r>
              <a:rPr lang="en-US" sz="3600" dirty="0" smtClean="0"/>
              <a:t>How do I treat my neighbor…?</a:t>
            </a:r>
          </a:p>
          <a:p>
            <a:pPr marL="457200" lvl="1" indent="0">
              <a:buNone/>
            </a:pPr>
            <a:r>
              <a:rPr lang="en-US" sz="3600" dirty="0" smtClean="0">
                <a:solidFill>
                  <a:srgbClr val="FFC000"/>
                </a:solidFill>
              </a:rPr>
              <a:t>					…in a digital world</a:t>
            </a:r>
            <a:endParaRPr lang="en-US" sz="36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3920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92D050"/>
                </a:solidFill>
              </a:rPr>
              <a:t>Where is my Neighbor?</a:t>
            </a:r>
            <a:endParaRPr lang="en-US" dirty="0">
              <a:solidFill>
                <a:srgbClr val="92D050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6B357-51B9-47D2-A71D-0D06CB03185D}" type="datetime1">
              <a:rPr lang="en-US" smtClean="0"/>
              <a:pPr/>
              <a:t>3/30/2016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>
          <a:xfrm>
            <a:off x="609600" y="1524000"/>
            <a:ext cx="7924800" cy="4114800"/>
          </a:xfrm>
        </p:spPr>
        <p:txBody>
          <a:bodyPr>
            <a:normAutofit lnSpcReduction="10000"/>
          </a:bodyPr>
          <a:lstStyle/>
          <a:p>
            <a:r>
              <a:rPr lang="en-US" sz="3200" b="1" dirty="0" smtClean="0"/>
              <a:t>Neighborhood is how we locate ourselves in the world, where we encounter God &amp; experience the community of faith</a:t>
            </a:r>
          </a:p>
          <a:p>
            <a:pPr lvl="1"/>
            <a:r>
              <a:rPr lang="en-US" sz="3200" dirty="0" smtClean="0"/>
              <a:t>Digital environments become neighborhoods where we also find a sense of identity, encounter God, find communal reflection a place where we can live                                                           &amp; love the other.</a:t>
            </a:r>
          </a:p>
          <a:p>
            <a:endParaRPr lang="en-US" sz="32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4667161"/>
            <a:ext cx="4038600" cy="22174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3046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92D050"/>
                </a:solidFill>
              </a:rPr>
              <a:t>Where is my Neighbor in the Network?</a:t>
            </a:r>
            <a:endParaRPr lang="en-US" b="1" dirty="0">
              <a:solidFill>
                <a:srgbClr val="92D050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6B357-51B9-47D2-A71D-0D06CB03185D}" type="datetime1">
              <a:rPr lang="en-US" smtClean="0"/>
              <a:pPr/>
              <a:t>3/30/2016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>
          <a:xfrm>
            <a:off x="3260216" y="1600200"/>
            <a:ext cx="5731384" cy="4114800"/>
          </a:xfrm>
        </p:spPr>
        <p:txBody>
          <a:bodyPr>
            <a:noAutofit/>
          </a:bodyPr>
          <a:lstStyle/>
          <a:p>
            <a:r>
              <a:rPr lang="en-US" sz="3000" dirty="0" smtClean="0"/>
              <a:t>Recognize the Internet informs  who  constitute our neighbors</a:t>
            </a:r>
          </a:p>
          <a:p>
            <a:r>
              <a:rPr lang="en-US" sz="3000" dirty="0" smtClean="0"/>
              <a:t>Recognize our neighbors are found both online and offline</a:t>
            </a:r>
          </a:p>
          <a:p>
            <a:r>
              <a:rPr lang="en-US" sz="3000" dirty="0" smtClean="0"/>
              <a:t>Expect to meet God in digital </a:t>
            </a:r>
            <a:r>
              <a:rPr lang="en-US" sz="3000" dirty="0"/>
              <a:t>s</a:t>
            </a:r>
            <a:r>
              <a:rPr lang="en-US" sz="3000" dirty="0" smtClean="0"/>
              <a:t>paces</a:t>
            </a:r>
          </a:p>
          <a:p>
            <a:pPr marL="0" indent="0">
              <a:buNone/>
            </a:pPr>
            <a:r>
              <a:rPr lang="en-US" sz="2400" dirty="0" smtClean="0"/>
              <a:t>]</a:t>
            </a:r>
            <a:endParaRPr lang="en-US" sz="2400" dirty="0"/>
          </a:p>
        </p:txBody>
      </p:sp>
      <p:pic>
        <p:nvPicPr>
          <p:cNvPr id="7" name="Picture 2" descr="http://ecx.images-amazon.com/images/I/51RuosvnpGL._SY291_BO1,204,203,200_QL40_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99" y="1752600"/>
            <a:ext cx="2650617" cy="396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7581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C000"/>
                </a:solidFill>
              </a:rPr>
              <a:t>Towards a Networked Theology</a:t>
            </a:r>
            <a:endParaRPr lang="en-US" b="1" dirty="0">
              <a:solidFill>
                <a:srgbClr val="FFC000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6B357-51B9-47D2-A71D-0D06CB03185D}" type="datetime1">
              <a:rPr lang="en-US" smtClean="0"/>
              <a:pPr/>
              <a:t>3/30/2016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>
          <a:xfrm>
            <a:off x="3260216" y="1752600"/>
            <a:ext cx="5731384" cy="3962400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solidFill>
                  <a:srgbClr val="FFC000"/>
                </a:solidFill>
              </a:rPr>
              <a:t>Networked </a:t>
            </a:r>
            <a:r>
              <a:rPr lang="en-US" sz="3200" b="1" dirty="0">
                <a:solidFill>
                  <a:srgbClr val="FFC000"/>
                </a:solidFill>
              </a:rPr>
              <a:t>Theology </a:t>
            </a:r>
            <a:r>
              <a:rPr lang="en-US" sz="3200" b="1" dirty="0"/>
              <a:t>requires expanding our notions of neighbor &amp; neighborhood when </a:t>
            </a:r>
            <a:r>
              <a:rPr lang="en-US" sz="3200" b="1" dirty="0" smtClean="0"/>
              <a:t>seeking to act faithfully &amp; justly </a:t>
            </a:r>
            <a:r>
              <a:rPr lang="en-US" sz="3200" b="1" dirty="0"/>
              <a:t>online and offline</a:t>
            </a:r>
          </a:p>
          <a:p>
            <a:endParaRPr lang="en-US" sz="2400" dirty="0"/>
          </a:p>
        </p:txBody>
      </p:sp>
      <p:pic>
        <p:nvPicPr>
          <p:cNvPr id="7" name="Picture 2" descr="http://ecx.images-amazon.com/images/I/51RuosvnpGL._SY291_BO1,204,203,200_QL40_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99" y="1752600"/>
            <a:ext cx="2650617" cy="396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1598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4038600" y="3505200"/>
            <a:ext cx="4961965" cy="2620963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US" sz="2800" i="1" u="sng" dirty="0"/>
              <a:t>Email:</a:t>
            </a:r>
            <a:r>
              <a:rPr lang="en-US" sz="2800" dirty="0"/>
              <a:t> </a:t>
            </a:r>
            <a:r>
              <a:rPr lang="en-US" sz="2800" u="sng" dirty="0" smtClean="0">
                <a:solidFill>
                  <a:schemeClr val="hlink"/>
                </a:solidFill>
                <a:hlinkClick r:id="rId2"/>
              </a:rPr>
              <a:t>h</a:t>
            </a:r>
            <a:r>
              <a:rPr lang="en-US" sz="2800" u="sng" dirty="0" smtClean="0">
                <a:hlinkClick r:id="rId2"/>
              </a:rPr>
              <a:t>eidic@tamu.edu</a:t>
            </a:r>
            <a:endParaRPr lang="en-US" sz="2800" i="1" u="sng" dirty="0"/>
          </a:p>
          <a:p>
            <a:pPr marL="0" indent="0">
              <a:buNone/>
            </a:pPr>
            <a:r>
              <a:rPr lang="en-US" sz="2800" i="1" u="sng" dirty="0"/>
              <a:t>Web</a:t>
            </a:r>
            <a:r>
              <a:rPr lang="en-US" sz="2800" u="sng" dirty="0"/>
              <a:t>:</a:t>
            </a:r>
            <a:r>
              <a:rPr lang="en-US" sz="2800" dirty="0"/>
              <a:t>  Network for New Media, Religion and Digital Culture Studies</a:t>
            </a:r>
          </a:p>
          <a:p>
            <a:pPr marL="365760" lvl="1" indent="0">
              <a:buNone/>
            </a:pPr>
            <a:r>
              <a:rPr lang="en-US" sz="2800" b="1" u="sng" dirty="0">
                <a:solidFill>
                  <a:srgbClr val="00B0F0"/>
                </a:solidFill>
              </a:rPr>
              <a:t>http://digitalreligion.tamu.edu</a:t>
            </a:r>
          </a:p>
          <a:p>
            <a:endParaRPr lang="en-US" dirty="0"/>
          </a:p>
        </p:txBody>
      </p:sp>
      <p:pic>
        <p:nvPicPr>
          <p:cNvPr id="5" name="Picture 2" descr="http://images.tandf.co.uk/common/jackets/weblarge/978041567/9780415676113.jpg">
            <a:hlinkClick r:id="rId3"/>
          </p:cNvPr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3538267"/>
            <a:ext cx="2202090" cy="3319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06156" y="838200"/>
            <a:ext cx="6228244" cy="1143000"/>
          </a:xfrm>
        </p:spPr>
        <p:txBody>
          <a:bodyPr/>
          <a:lstStyle/>
          <a:p>
            <a:pPr algn="ctr"/>
            <a:r>
              <a:rPr lang="en-US" sz="4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Question &amp; Answers</a:t>
            </a:r>
            <a:endParaRPr lang="en-US" sz="48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2" descr="http://ecx.images-amazon.com/images/I/51RuosvnpGL._SY291_BO1,204,203,200_QL40_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620" y="0"/>
            <a:ext cx="2344776" cy="350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3344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orizo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Horizon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Horizon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13085</TotalTime>
  <Words>649</Words>
  <Application>Microsoft Office PowerPoint</Application>
  <PresentationFormat>On-screen Show (4:3)</PresentationFormat>
  <Paragraphs>124</Paragraphs>
  <Slides>25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Horizon</vt:lpstr>
      <vt:lpstr>PowerPoint Presentation</vt:lpstr>
      <vt:lpstr>What Can we learn about the intersection of Technology &amp; Faith through a  Networked Theology</vt:lpstr>
      <vt:lpstr>PowerPoint Presentation</vt:lpstr>
      <vt:lpstr>PowerPoint Presentation</vt:lpstr>
      <vt:lpstr>Changes in Religion</vt:lpstr>
      <vt:lpstr>Rise of Digital Religion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Characteristics of Networked Religion</vt:lpstr>
      <vt:lpstr>Characteristics of Networked Religion</vt:lpstr>
      <vt:lpstr>Networked Community</vt:lpstr>
      <vt:lpstr>PowerPoint Presentation</vt:lpstr>
      <vt:lpstr>Multi-Site Reality</vt:lpstr>
      <vt:lpstr>PowerPoint Presentation</vt:lpstr>
      <vt:lpstr>Religion IN A NETWORK SOCIETY IS…</vt:lpstr>
      <vt:lpstr>Questions for a Networked ChurcH</vt:lpstr>
      <vt:lpstr>Questions for a Networked ChurcH</vt:lpstr>
      <vt:lpstr>Where is my Neighbor?</vt:lpstr>
      <vt:lpstr>Where is my Neighbor in the Network?</vt:lpstr>
      <vt:lpstr>Towards a Networked Theology</vt:lpstr>
      <vt:lpstr>Question &amp; Answers</vt:lpstr>
    </vt:vector>
  </TitlesOfParts>
  <Company>TAMUCLLA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Digital Religion and App Culture</dc:title>
  <dc:creator>heidic</dc:creator>
  <cp:lastModifiedBy>Campbell, Heidi</cp:lastModifiedBy>
  <cp:revision>105</cp:revision>
  <dcterms:created xsi:type="dcterms:W3CDTF">2013-12-02T01:10:54Z</dcterms:created>
  <dcterms:modified xsi:type="dcterms:W3CDTF">2016-03-30T17:41:01Z</dcterms:modified>
</cp:coreProperties>
</file>