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6"/>
  </p:notesMasterIdLst>
  <p:handoutMasterIdLst>
    <p:handoutMasterId r:id="rId17"/>
  </p:handoutMasterIdLst>
  <p:sldIdLst>
    <p:sldId id="292" r:id="rId3"/>
    <p:sldId id="256" r:id="rId4"/>
    <p:sldId id="287" r:id="rId5"/>
    <p:sldId id="265" r:id="rId6"/>
    <p:sldId id="280" r:id="rId7"/>
    <p:sldId id="275" r:id="rId8"/>
    <p:sldId id="276" r:id="rId9"/>
    <p:sldId id="291" r:id="rId10"/>
    <p:sldId id="285" r:id="rId11"/>
    <p:sldId id="293" r:id="rId12"/>
    <p:sldId id="288" r:id="rId13"/>
    <p:sldId id="286" r:id="rId14"/>
    <p:sldId id="281" r:id="rId1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8"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5374" autoAdjust="0"/>
  </p:normalViewPr>
  <p:slideViewPr>
    <p:cSldViewPr showGuides="1">
      <p:cViewPr varScale="1">
        <p:scale>
          <a:sx n="88" d="100"/>
          <a:sy n="88" d="100"/>
        </p:scale>
        <p:origin x="1416" y="84"/>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4CE221E-83ED-4F6C-BA5F-3F9E6FDB6953}" type="datetimeFigureOut">
              <a:rPr lang="en-US"/>
              <a:t>1/19/2016</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4CBEF8-5CDE-472B-839B-B8BB0C881006}" type="slidenum">
              <a:rPr/>
              <a:t>‹#›</a:t>
            </a:fld>
            <a:endParaRPr/>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853E5F-CE67-483C-A264-F17AC70E9CA2}" type="datetimeFigureOut">
              <a:rPr lang="en-US"/>
              <a:t>1/19/2016</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B98AFB-CB0D-4DFE-87B9-B4B0D0DE73CD}" type="slidenum">
              <a:rPr/>
              <a:t>‹#›</a:t>
            </a:fld>
            <a:endParaRPr/>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the CCSN formatted slide an introduction from the both of us</a:t>
            </a:r>
          </a:p>
          <a:p>
            <a:endParaRPr lang="en-US" dirty="0" smtClean="0"/>
          </a:p>
          <a:p>
            <a:r>
              <a:rPr lang="en-US" dirty="0" smtClean="0"/>
              <a:t>What brought us to this</a:t>
            </a:r>
            <a:r>
              <a:rPr lang="en-US" baseline="0" dirty="0" smtClean="0"/>
              <a:t> thinking about Servant-Leadership Communication?</a:t>
            </a:r>
          </a:p>
          <a:p>
            <a:r>
              <a:rPr lang="en-US" baseline="0" dirty="0" smtClean="0"/>
              <a:t>Hamstra – first heard the term while working for ministry and continued to hear about this through work, life, and academics</a:t>
            </a:r>
          </a:p>
          <a:p>
            <a:r>
              <a:rPr lang="en-US" baseline="0" dirty="0" err="1" smtClean="0"/>
              <a:t>Schultze</a:t>
            </a:r>
            <a:r>
              <a:rPr lang="en-US" baseline="0" dirty="0" smtClean="0"/>
              <a:t> - </a:t>
            </a:r>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2</a:t>
            </a:fld>
            <a:endParaRPr lang="en-US"/>
          </a:p>
        </p:txBody>
      </p:sp>
    </p:spTree>
    <p:extLst>
      <p:ext uri="{BB962C8B-B14F-4D97-AF65-F5344CB8AC3E}">
        <p14:creationId xmlns:p14="http://schemas.microsoft.com/office/powerpoint/2010/main" val="276285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the CCSN formatted slide an introduction from each of us.</a:t>
            </a:r>
          </a:p>
          <a:p>
            <a:endParaRPr lang="en-US" dirty="0" smtClean="0"/>
          </a:p>
          <a:p>
            <a:r>
              <a:rPr lang="en-US" dirty="0" smtClean="0"/>
              <a:t>Chris</a:t>
            </a:r>
            <a:r>
              <a:rPr lang="en-US" baseline="0" dirty="0" smtClean="0"/>
              <a:t> first says who he is and reviews the four points of this slide as a summary of the presentation. Then he and Q take on the first topic autobiographically – how they got interested in servant leadership and its relationship to communication.</a:t>
            </a:r>
            <a:endParaRPr lang="en-US" dirty="0" smtClean="0"/>
          </a:p>
          <a:p>
            <a:endParaRPr lang="en-US" baseline="0" dirty="0" smtClean="0"/>
          </a:p>
          <a:p>
            <a:r>
              <a:rPr lang="en-US" baseline="0" dirty="0" err="1" smtClean="0"/>
              <a:t>Hamstra</a:t>
            </a:r>
            <a:r>
              <a:rPr lang="en-US" baseline="0" dirty="0" smtClean="0"/>
              <a:t> – first heard the term while working for a large ministry organization and continued to hear about this through work, life, and academics.</a:t>
            </a:r>
            <a:endParaRPr lang="en-US" baseline="0" dirty="0"/>
          </a:p>
          <a:p>
            <a:endParaRPr lang="en-US" baseline="0" dirty="0"/>
          </a:p>
          <a:p>
            <a:r>
              <a:rPr lang="en-US" baseline="0" dirty="0" smtClean="0"/>
              <a:t>Schultze—Long ago in grad school while reading theology about human caretaking. Augustine.</a:t>
            </a:r>
          </a:p>
        </p:txBody>
      </p:sp>
      <p:sp>
        <p:nvSpPr>
          <p:cNvPr id="4" name="Slide Number Placeholder 3"/>
          <p:cNvSpPr>
            <a:spLocks noGrp="1"/>
          </p:cNvSpPr>
          <p:nvPr>
            <p:ph type="sldNum" sz="quarter" idx="10"/>
          </p:nvPr>
        </p:nvSpPr>
        <p:spPr/>
        <p:txBody>
          <a:bodyPr/>
          <a:lstStyle/>
          <a:p>
            <a:fld id="{6BB98AFB-CB0D-4DFE-87B9-B4B0D0DE73CD}" type="slidenum">
              <a:rPr lang="en-US" smtClean="0"/>
              <a:t>3</a:t>
            </a:fld>
            <a:endParaRPr lang="en-US"/>
          </a:p>
        </p:txBody>
      </p:sp>
    </p:spTree>
    <p:extLst>
      <p:ext uri="{BB962C8B-B14F-4D97-AF65-F5344CB8AC3E}">
        <p14:creationId xmlns:p14="http://schemas.microsoft.com/office/powerpoint/2010/main" val="276285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Greenleaf argued that a </a:t>
            </a:r>
            <a:r>
              <a:rPr lang="en-US" baseline="0" dirty="0" smtClean="0"/>
              <a:t>Servant-Leader is a Servant </a:t>
            </a:r>
            <a:r>
              <a:rPr lang="en-US" b="1" i="1" baseline="0" dirty="0" smtClean="0"/>
              <a:t>first. </a:t>
            </a:r>
            <a:r>
              <a:rPr lang="en-US" b="0" i="0" baseline="0" dirty="0" smtClean="0"/>
              <a:t>This seems to be a rallying point for those who think about and practice Servant-Leadership.</a:t>
            </a:r>
          </a:p>
          <a:p>
            <a:endParaRPr lang="en-US" b="0" i="0" baseline="0" dirty="0" smtClean="0"/>
          </a:p>
          <a:p>
            <a:r>
              <a:rPr lang="en-US" b="0" i="0" baseline="0" dirty="0" smtClean="0"/>
              <a:t>For this discussion would like to start with the idea that the hyphen (-) between the words Servant and Leader are the most important. This is highlighted in Don Frick’s work. When we think about Servant-leaders it is about the whole being better than each separately. </a:t>
            </a:r>
          </a:p>
          <a:p>
            <a:endParaRPr lang="en-US" b="0" i="0" baseline="0" dirty="0" smtClean="0"/>
          </a:p>
          <a:p>
            <a:r>
              <a:rPr lang="en-US" b="0" i="0" baseline="0" dirty="0" smtClean="0"/>
              <a:t>This also develops a unique paradox when thinking and practicing Servant-Leadership and I also see this possible paradox when we think about communication.</a:t>
            </a:r>
            <a:endParaRPr lang="en-US" b="1" i="1" dirty="0"/>
          </a:p>
        </p:txBody>
      </p:sp>
      <p:sp>
        <p:nvSpPr>
          <p:cNvPr id="4" name="Slide Number Placeholder 3"/>
          <p:cNvSpPr>
            <a:spLocks noGrp="1"/>
          </p:cNvSpPr>
          <p:nvPr>
            <p:ph type="sldNum" sz="quarter" idx="10"/>
          </p:nvPr>
        </p:nvSpPr>
        <p:spPr/>
        <p:txBody>
          <a:bodyPr/>
          <a:lstStyle/>
          <a:p>
            <a:fld id="{6BB98AFB-CB0D-4DFE-87B9-B4B0D0DE73CD}" type="slidenum">
              <a:rPr lang="en-US" smtClean="0"/>
              <a:t>4</a:t>
            </a:fld>
            <a:endParaRPr lang="en-US"/>
          </a:p>
        </p:txBody>
      </p:sp>
    </p:spTree>
    <p:extLst>
      <p:ext uri="{BB962C8B-B14F-4D97-AF65-F5344CB8AC3E}">
        <p14:creationId xmlns:p14="http://schemas.microsoft.com/office/powerpoint/2010/main" val="211101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pivotal moment for me in linking together</a:t>
            </a:r>
            <a:r>
              <a:rPr lang="en-US" baseline="0" dirty="0" smtClean="0"/>
              <a:t> the idea of Servant Leadership with the idea communication came while reading John Durham Peters book ‘Speaking Into the Air.’  Peters defines communication is terms of making common, or sharing.</a:t>
            </a:r>
          </a:p>
          <a:p>
            <a:endParaRPr lang="en-US" baseline="0" dirty="0" smtClean="0"/>
          </a:p>
          <a:p>
            <a:r>
              <a:rPr lang="en-US" baseline="0" dirty="0" smtClean="0"/>
              <a:t>In other words, communication is shared meaning.</a:t>
            </a:r>
          </a:p>
          <a:p>
            <a:endParaRPr lang="en-US" baseline="0" dirty="0" smtClean="0"/>
          </a:p>
          <a:p>
            <a:r>
              <a:rPr lang="en-US" baseline="0" dirty="0" smtClean="0"/>
              <a:t>It is not “effect.”</a:t>
            </a:r>
          </a:p>
          <a:p>
            <a:endParaRPr lang="en-US" baseline="0" dirty="0" smtClean="0"/>
          </a:p>
          <a:p>
            <a:r>
              <a:rPr lang="en-US" baseline="0" dirty="0" smtClean="0"/>
              <a:t>It is not even “agreement.”</a:t>
            </a:r>
          </a:p>
          <a:p>
            <a:endParaRPr lang="en-US" baseline="0" dirty="0" smtClean="0"/>
          </a:p>
          <a:p>
            <a:r>
              <a:rPr lang="en-US" baseline="0" dirty="0" smtClean="0"/>
              <a:t>It is shared understanding. Shared meaning, co-created by all parties involved.</a:t>
            </a:r>
          </a:p>
          <a:p>
            <a:endParaRPr lang="en-US" baseline="0" dirty="0" smtClean="0"/>
          </a:p>
          <a:p>
            <a:r>
              <a:rPr lang="en-US" baseline="0" dirty="0" smtClean="0"/>
              <a:t>Servant leaders aim for common understanding rather than self-interested influence. In fact, servant leaders influence primarily through respectful persuasion and especially by modeling virtuous character.</a:t>
            </a:r>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5</a:t>
            </a:fld>
            <a:endParaRPr lang="en-US"/>
          </a:p>
        </p:txBody>
      </p:sp>
    </p:spTree>
    <p:extLst>
      <p:ext uri="{BB962C8B-B14F-4D97-AF65-F5344CB8AC3E}">
        <p14:creationId xmlns:p14="http://schemas.microsoft.com/office/powerpoint/2010/main" val="717347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Communication is ultimately</a:t>
            </a:r>
            <a:r>
              <a:rPr lang="en-US" baseline="0" dirty="0" smtClean="0"/>
              <a:t> a kind of mystery. We can’t force it. We can’t guarantee it. We can try our best for shared meaning, but when such shared understanding happens we experience a kind of gift. It takes at least two people who suspend their differences and seek common understanding. It’s always a matter of dialogue. But it can’t be forced. Communication is an emerging process that takes time.</a:t>
            </a:r>
          </a:p>
        </p:txBody>
      </p:sp>
      <p:sp>
        <p:nvSpPr>
          <p:cNvPr id="4" name="Slide Number Placeholder 3"/>
          <p:cNvSpPr>
            <a:spLocks noGrp="1"/>
          </p:cNvSpPr>
          <p:nvPr>
            <p:ph type="sldNum" sz="quarter" idx="10"/>
          </p:nvPr>
        </p:nvSpPr>
        <p:spPr/>
        <p:txBody>
          <a:bodyPr/>
          <a:lstStyle/>
          <a:p>
            <a:fld id="{6BB98AFB-CB0D-4DFE-87B9-B4B0D0DE73CD}" type="slidenum">
              <a:rPr lang="en-US" smtClean="0"/>
              <a:t>6</a:t>
            </a:fld>
            <a:endParaRPr lang="en-US"/>
          </a:p>
        </p:txBody>
      </p:sp>
    </p:spTree>
    <p:extLst>
      <p:ext uri="{BB962C8B-B14F-4D97-AF65-F5344CB8AC3E}">
        <p14:creationId xmlns:p14="http://schemas.microsoft.com/office/powerpoint/2010/main" val="3915154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spend plenty</a:t>
            </a:r>
            <a:r>
              <a:rPr lang="en-US" baseline="0" dirty="0" smtClean="0"/>
              <a:t> of time talking about how to speak well, but frequently we forget about the importance of listening. As practitioners of Servant Leadership Communication an important first step is for us to receive messages. This means that we allow ourselves to be influenced. Listening changes us. We think of speaking changing others. We also need to consider listening as transformation of a communicator.</a:t>
            </a:r>
          </a:p>
        </p:txBody>
      </p:sp>
      <p:sp>
        <p:nvSpPr>
          <p:cNvPr id="4" name="Slide Number Placeholder 3"/>
          <p:cNvSpPr>
            <a:spLocks noGrp="1"/>
          </p:cNvSpPr>
          <p:nvPr>
            <p:ph type="sldNum" sz="quarter" idx="10"/>
          </p:nvPr>
        </p:nvSpPr>
        <p:spPr/>
        <p:txBody>
          <a:bodyPr/>
          <a:lstStyle/>
          <a:p>
            <a:fld id="{6BB98AFB-CB0D-4DFE-87B9-B4B0D0DE73CD}" type="slidenum">
              <a:rPr lang="en-US" smtClean="0"/>
              <a:t>7</a:t>
            </a:fld>
            <a:endParaRPr lang="en-US"/>
          </a:p>
        </p:txBody>
      </p:sp>
    </p:spTree>
    <p:extLst>
      <p:ext uri="{BB962C8B-B14F-4D97-AF65-F5344CB8AC3E}">
        <p14:creationId xmlns:p14="http://schemas.microsoft.com/office/powerpoint/2010/main" val="1706112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Greenleaf’s unpublished book, “The Ethic of Strength,” is included in the edited volume ON BECOMING A SERVANT LEADER.  Greenleaf suggests in these essays that great listening starts with 1) – being attentive both in outward appearance and inward alertness. 2) Constructive response, 3) great listeners are trained to retain what is expressed, and 4) they refrain from value judgments, and 5) finally there is a balance of facts and feelings. This is summarizes in Greenleaf’s ‘Servant Leadership’ book that says ‘True listening builds strength in other people” </a:t>
            </a:r>
          </a:p>
          <a:p>
            <a:endParaRPr lang="en-US" baseline="0" dirty="0" smtClean="0"/>
          </a:p>
          <a:p>
            <a:r>
              <a:rPr lang="en-US" baseline="0" dirty="0" smtClean="0"/>
              <a:t>This quote from Greenleaf for me talks about the great modifying power of effective listening. Interesting that Greenleaf suggests that listening begins internally with ourselves and than works towards our behaviors with others and moves to the thoughts and behaviors of others. All through the simple act of stopping and listening.</a:t>
            </a:r>
          </a:p>
          <a:p>
            <a:endParaRPr lang="en-US" baseline="0" dirty="0" smtClean="0"/>
          </a:p>
          <a:p>
            <a:r>
              <a:rPr lang="en-US" baseline="0" dirty="0" smtClean="0"/>
              <a:t>An important consideration thought when thinking and practicing Servant-leadership communication is the context or fittingness……</a:t>
            </a:r>
            <a:endParaRPr lang="en-US" dirty="0" smtClean="0"/>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8</a:t>
            </a:fld>
            <a:endParaRPr lang="en-US"/>
          </a:p>
        </p:txBody>
      </p:sp>
    </p:spTree>
    <p:extLst>
      <p:ext uri="{BB962C8B-B14F-4D97-AF65-F5344CB8AC3E}">
        <p14:creationId xmlns:p14="http://schemas.microsoft.com/office/powerpoint/2010/main" val="1706112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9</a:t>
            </a:fld>
            <a:endParaRPr lang="en-US"/>
          </a:p>
        </p:txBody>
      </p:sp>
    </p:spTree>
    <p:extLst>
      <p:ext uri="{BB962C8B-B14F-4D97-AF65-F5344CB8AC3E}">
        <p14:creationId xmlns:p14="http://schemas.microsoft.com/office/powerpoint/2010/main" val="1706112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10</a:t>
            </a:fld>
            <a:endParaRPr lang="en-US"/>
          </a:p>
        </p:txBody>
      </p:sp>
    </p:spTree>
    <p:extLst>
      <p:ext uri="{BB962C8B-B14F-4D97-AF65-F5344CB8AC3E}">
        <p14:creationId xmlns:p14="http://schemas.microsoft.com/office/powerpoint/2010/main" val="1706112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11</a:t>
            </a:fld>
            <a:endParaRPr lang="en-US"/>
          </a:p>
        </p:txBody>
      </p:sp>
    </p:spTree>
    <p:extLst>
      <p:ext uri="{BB962C8B-B14F-4D97-AF65-F5344CB8AC3E}">
        <p14:creationId xmlns:p14="http://schemas.microsoft.com/office/powerpoint/2010/main" val="1706112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12</a:t>
            </a:fld>
            <a:endParaRPr lang="en-US"/>
          </a:p>
        </p:txBody>
      </p:sp>
    </p:spTree>
    <p:extLst>
      <p:ext uri="{BB962C8B-B14F-4D97-AF65-F5344CB8AC3E}">
        <p14:creationId xmlns:p14="http://schemas.microsoft.com/office/powerpoint/2010/main" val="17061124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3E0FA9E5-6744-4841-888F-9E7CC0C2B7EC}" type="datetimeFigureOut">
              <a:rPr lang="en-US"/>
              <a:t>1/19/2016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66475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1/19/2016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42915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smtClean="0"/>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0FA9E5-6744-4841-888F-9E7CC0C2B7EC}" type="datetimeFigureOut">
              <a:rPr lang="en-US"/>
              <a:t>1/19/2016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370133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3E0FA9E5-6744-4841-888F-9E7CC0C2B7EC}" type="datetimeFigureOut">
              <a:rPr lang="en-US"/>
              <a:t>1/19/2016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341370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3E0FA9E5-6744-4841-888F-9E7CC0C2B7EC}" type="datetimeFigureOut">
              <a:rPr lang="en-US"/>
              <a:t>1/19/2016</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00078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3E0FA9E5-6744-4841-888F-9E7CC0C2B7EC}" type="datetimeFigureOut">
              <a:rPr lang="en-US"/>
              <a:t>1/19/2016</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90715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0FA9E5-6744-4841-888F-9E7CC0C2B7EC}" type="datetimeFigureOut">
              <a:rPr lang="en-US"/>
              <a:t>1/19/2016</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44153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smtClean="0"/>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0FA9E5-6744-4841-888F-9E7CC0C2B7EC}" type="datetimeFigureOut">
              <a:rPr lang="en-US"/>
              <a:t>1/19/2016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10171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smtClean="0"/>
              <a:t>Click to edit Master title style</a:t>
            </a:r>
            <a:endParaRPr/>
          </a:p>
        </p:txBody>
      </p:sp>
      <p:sp>
        <p:nvSpPr>
          <p:cNvPr id="3" name="Picture Placeholder 2"/>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1960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1/19/2016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668093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1/19/2016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18824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533400"/>
            <a:ext cx="8686801" cy="106680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3E0FA9E5-6744-4841-888F-9E7CC0C2B7EC}" type="datetimeFigureOut">
              <a:rPr lang="en-US"/>
              <a:pPr/>
              <a:t>1/19/2016</a:t>
            </a:fld>
            <a:endParaRPr/>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AAEAE4A8-A6E5-453E-B946-FB774B73F48C}" type="slidenum">
              <a:rPr/>
              <a:pPr/>
              <a:t>‹#›</a:t>
            </a:fld>
            <a:endParaRPr/>
          </a:p>
        </p:txBody>
      </p:sp>
    </p:spTree>
    <p:extLst>
      <p:ext uri="{BB962C8B-B14F-4D97-AF65-F5344CB8AC3E}">
        <p14:creationId xmlns:p14="http://schemas.microsoft.com/office/powerpoint/2010/main" val="159705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lumMod val="65000"/>
              <a:lumOff val="35000"/>
            </a:schemeClr>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lumMod val="65000"/>
              <a:lumOff val="35000"/>
            </a:schemeClr>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lumMod val="65000"/>
              <a:lumOff val="35000"/>
            </a:schemeClr>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www.theccsn.com/about/membership-benefits/" TargetMode="External"/><Relationship Id="rId2" Type="http://schemas.openxmlformats.org/officeDocument/2006/relationships/hyperlink" Target="http://www.theccsn.com/" TargetMode="Externa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www.theccsn.com/category/webinars/webinars-upcoming/" TargetMode="External"/><Relationship Id="rId4" Type="http://schemas.openxmlformats.org/officeDocument/2006/relationships/hyperlink" Target="mailto:administrator@theccsn.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7"/>
          <p:cNvSpPr>
            <a:spLocks noGrp="1"/>
          </p:cNvSpPr>
          <p:nvPr>
            <p:ph type="ctrTitle" idx="4294967295"/>
          </p:nvPr>
        </p:nvSpPr>
        <p:spPr>
          <a:xfrm>
            <a:off x="760412" y="1752600"/>
            <a:ext cx="11049000" cy="4572000"/>
          </a:xfrm>
        </p:spPr>
        <p:txBody>
          <a:bodyPr>
            <a:noAutofit/>
          </a:bodyPr>
          <a:lstStyle/>
          <a:p>
            <a:pPr algn="l"/>
            <a:r>
              <a:rPr lang="en-US" sz="2800" dirty="0" smtClean="0"/>
              <a:t>1. </a:t>
            </a:r>
            <a:r>
              <a:rPr lang="en-US" sz="2800" dirty="0"/>
              <a:t>Type questions into </a:t>
            </a:r>
            <a:r>
              <a:rPr lang="en-US" sz="2800" dirty="0" err="1"/>
              <a:t>GoToTraining</a:t>
            </a:r>
            <a:r>
              <a:rPr lang="en-US" sz="2800" dirty="0"/>
              <a:t> “chat” text </a:t>
            </a:r>
            <a:r>
              <a:rPr lang="en-US" sz="2800" dirty="0" smtClean="0"/>
              <a:t>box for Q&amp;A after presentation.</a:t>
            </a:r>
            <a:br>
              <a:rPr lang="en-US" sz="2800" dirty="0" smtClean="0"/>
            </a:br>
            <a:endParaRPr lang="en-US" sz="2800" dirty="0"/>
          </a:p>
          <a:p>
            <a:pPr algn="l"/>
            <a:r>
              <a:rPr lang="en-US" sz="2800" dirty="0"/>
              <a:t>2. Consider joining CCSN (</a:t>
            </a:r>
            <a:r>
              <a:rPr lang="en-US" sz="2800" dirty="0">
                <a:hlinkClick r:id="rId2"/>
              </a:rPr>
              <a:t>www.theccsn.com</a:t>
            </a:r>
            <a:r>
              <a:rPr lang="en-US" sz="2800" dirty="0"/>
              <a:t>). It’s free. </a:t>
            </a:r>
            <a:r>
              <a:rPr lang="en-US" sz="2800" dirty="0" smtClean="0"/>
              <a:t/>
            </a:r>
            <a:br>
              <a:rPr lang="en-US" sz="2800" dirty="0" smtClean="0"/>
            </a:br>
            <a:r>
              <a:rPr lang="en-US" sz="2800" dirty="0"/>
              <a:t/>
            </a:r>
            <a:br>
              <a:rPr lang="en-US" sz="2800" dirty="0"/>
            </a:br>
            <a:r>
              <a:rPr lang="en-US" sz="2800" dirty="0"/>
              <a:t>3. Read about member benefits:</a:t>
            </a:r>
            <a:br>
              <a:rPr lang="en-US" sz="2800" dirty="0"/>
            </a:br>
            <a:r>
              <a:rPr lang="en-US" sz="2800" dirty="0">
                <a:hlinkClick r:id="rId3"/>
              </a:rPr>
              <a:t>http://www.theccsn.com/about/membership-benefits</a:t>
            </a:r>
            <a:r>
              <a:rPr lang="en-US" sz="2800" dirty="0" smtClean="0">
                <a:hlinkClick r:id="rId3"/>
              </a:rPr>
              <a:t>/</a:t>
            </a:r>
            <a:r>
              <a:rPr lang="en-US" sz="2800" dirty="0"/>
              <a:t/>
            </a:r>
            <a:br>
              <a:rPr lang="en-US" sz="2800" dirty="0"/>
            </a:br>
            <a:endParaRPr lang="en-US" sz="2800" dirty="0"/>
          </a:p>
          <a:p>
            <a:pPr algn="l"/>
            <a:r>
              <a:rPr lang="en-US" sz="2800" dirty="0"/>
              <a:t>3. Contact the </a:t>
            </a:r>
            <a:r>
              <a:rPr lang="en-US" sz="2800" dirty="0" smtClean="0"/>
              <a:t>Net Admin w/ questions: </a:t>
            </a:r>
            <a:r>
              <a:rPr lang="en-US" sz="2800" dirty="0">
                <a:hlinkClick r:id="rId4"/>
              </a:rPr>
              <a:t>administrator@theccsn.com</a:t>
            </a:r>
            <a:r>
              <a:rPr lang="en-US" sz="2800" dirty="0"/>
              <a:t> </a:t>
            </a:r>
            <a:r>
              <a:rPr lang="en-US" sz="2800" dirty="0" smtClean="0"/>
              <a:t/>
            </a:r>
            <a:br>
              <a:rPr lang="en-US" sz="2800" dirty="0" smtClean="0"/>
            </a:br>
            <a:endParaRPr lang="en-US" sz="2800" dirty="0"/>
          </a:p>
          <a:p>
            <a:pPr algn="l"/>
            <a:r>
              <a:rPr lang="en-US" sz="2800" dirty="0"/>
              <a:t>4. Learn about upcoming webinars: </a:t>
            </a:r>
            <a:r>
              <a:rPr lang="en-US" sz="2800" dirty="0">
                <a:hlinkClick r:id="rId5"/>
              </a:rPr>
              <a:t>http://www.theccsn.com/category/webinars/webinars-upcoming/</a:t>
            </a:r>
            <a:r>
              <a:rPr lang="en-US" sz="2800" dirty="0"/>
              <a:t> </a:t>
            </a:r>
          </a:p>
          <a:p>
            <a:pPr algn="l"/>
            <a:endParaRPr lang="en-US" sz="2800" dirty="0"/>
          </a:p>
        </p:txBody>
      </p:sp>
      <p:pic>
        <p:nvPicPr>
          <p:cNvPr id="4" name="Content Placeholder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2412" y="-76200"/>
            <a:ext cx="9144000" cy="1496487"/>
          </a:xfrm>
          <a:prstGeom prst="rect">
            <a:avLst/>
          </a:prstGeom>
        </p:spPr>
      </p:pic>
    </p:spTree>
    <p:extLst>
      <p:ext uri="{BB962C8B-B14F-4D97-AF65-F5344CB8AC3E}">
        <p14:creationId xmlns:p14="http://schemas.microsoft.com/office/powerpoint/2010/main" val="243377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8012" y="0"/>
            <a:ext cx="9372598" cy="2514601"/>
          </a:xfrm>
        </p:spPr>
        <p:txBody>
          <a:bodyPr>
            <a:normAutofit/>
          </a:bodyPr>
          <a:lstStyle/>
          <a:p>
            <a:r>
              <a:rPr lang="en-US" dirty="0" smtClean="0"/>
              <a:t>Best Communication Practices for Servant Leaders</a:t>
            </a:r>
            <a:endParaRPr lang="en-US" dirty="0"/>
          </a:p>
        </p:txBody>
      </p:sp>
      <p:pic>
        <p:nvPicPr>
          <p:cNvPr id="5" name="Picture 4"/>
          <p:cNvPicPr>
            <a:picLocks noChangeAspect="1"/>
          </p:cNvPicPr>
          <p:nvPr/>
        </p:nvPicPr>
        <p:blipFill>
          <a:blip r:embed="rId3"/>
          <a:stretch>
            <a:fillRect/>
          </a:stretch>
        </p:blipFill>
        <p:spPr>
          <a:xfrm>
            <a:off x="684212" y="3048000"/>
            <a:ext cx="8534398" cy="2667000"/>
          </a:xfrm>
          <a:prstGeom prst="rect">
            <a:avLst/>
          </a:prstGeom>
          <a:ln>
            <a:solidFill>
              <a:schemeClr val="tx1"/>
            </a:solidFill>
          </a:ln>
        </p:spPr>
      </p:pic>
    </p:spTree>
    <p:extLst>
      <p:ext uri="{BB962C8B-B14F-4D97-AF65-F5344CB8AC3E}">
        <p14:creationId xmlns:p14="http://schemas.microsoft.com/office/powerpoint/2010/main" val="149325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8012" y="-457200"/>
            <a:ext cx="9372598" cy="2514601"/>
          </a:xfrm>
        </p:spPr>
        <p:txBody>
          <a:bodyPr>
            <a:normAutofit/>
          </a:bodyPr>
          <a:lstStyle/>
          <a:p>
            <a:r>
              <a:rPr lang="en-US" dirty="0" smtClean="0"/>
              <a:t>Best Communication Practices for Servant Leaders</a:t>
            </a:r>
            <a:endParaRPr lang="en-US" dirty="0"/>
          </a:p>
        </p:txBody>
      </p:sp>
      <p:sp>
        <p:nvSpPr>
          <p:cNvPr id="3" name="TextBox 2"/>
          <p:cNvSpPr txBox="1"/>
          <p:nvPr/>
        </p:nvSpPr>
        <p:spPr>
          <a:xfrm>
            <a:off x="608012" y="2286000"/>
            <a:ext cx="9601200" cy="3970318"/>
          </a:xfrm>
          <a:prstGeom prst="rect">
            <a:avLst/>
          </a:prstGeom>
          <a:noFill/>
        </p:spPr>
        <p:txBody>
          <a:bodyPr wrap="square" rtlCol="0">
            <a:spAutoFit/>
          </a:bodyPr>
          <a:lstStyle/>
          <a:p>
            <a:pPr marL="571500" indent="-571500">
              <a:buFont typeface="Arial" panose="020B0604020202020204" pitchFamily="34" charset="0"/>
              <a:buChar char="•"/>
            </a:pPr>
            <a:r>
              <a:rPr lang="en-US" sz="3600" dirty="0" smtClean="0"/>
              <a:t>  Servant Leadership</a:t>
            </a:r>
          </a:p>
          <a:p>
            <a:pPr marL="571500" indent="-571500">
              <a:buFont typeface="Arial" panose="020B0604020202020204" pitchFamily="34" charset="0"/>
              <a:buChar char="•"/>
            </a:pPr>
            <a:endParaRPr lang="en-US" sz="3600" dirty="0" smtClean="0"/>
          </a:p>
          <a:p>
            <a:pPr marL="571500" indent="-571500">
              <a:buFont typeface="Arial" panose="020B0604020202020204" pitchFamily="34" charset="0"/>
              <a:buChar char="•"/>
            </a:pPr>
            <a:r>
              <a:rPr lang="en-US" sz="3600" dirty="0" smtClean="0"/>
              <a:t>  The Mystery of Communication</a:t>
            </a:r>
          </a:p>
          <a:p>
            <a:pPr marL="571500" indent="-571500">
              <a:buFont typeface="Arial" panose="020B0604020202020204" pitchFamily="34" charset="0"/>
              <a:buChar char="•"/>
            </a:pPr>
            <a:endParaRPr lang="en-US" sz="3600" dirty="0" smtClean="0"/>
          </a:p>
          <a:p>
            <a:pPr marL="571500" indent="-571500">
              <a:buFont typeface="Arial" panose="020B0604020202020204" pitchFamily="34" charset="0"/>
              <a:buChar char="•"/>
            </a:pPr>
            <a:r>
              <a:rPr lang="en-US" sz="3600" dirty="0" smtClean="0"/>
              <a:t>  Practice One: Listening</a:t>
            </a:r>
          </a:p>
          <a:p>
            <a:pPr marL="571500" indent="-571500">
              <a:buFont typeface="Arial" panose="020B0604020202020204" pitchFamily="34" charset="0"/>
              <a:buChar char="•"/>
            </a:pPr>
            <a:endParaRPr lang="en-US" sz="3600" dirty="0" smtClean="0"/>
          </a:p>
          <a:p>
            <a:pPr marL="571500" indent="-571500">
              <a:buFont typeface="Arial" panose="020B0604020202020204" pitchFamily="34" charset="0"/>
              <a:buChar char="•"/>
            </a:pPr>
            <a:r>
              <a:rPr lang="en-US" sz="3600" dirty="0" smtClean="0"/>
              <a:t>  Practice Two: Fittingness</a:t>
            </a:r>
            <a:endParaRPr lang="en-US" sz="3600" dirty="0"/>
          </a:p>
        </p:txBody>
      </p:sp>
    </p:spTree>
    <p:extLst>
      <p:ext uri="{BB962C8B-B14F-4D97-AF65-F5344CB8AC3E}">
        <p14:creationId xmlns:p14="http://schemas.microsoft.com/office/powerpoint/2010/main" val="1039482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760412" y="533400"/>
            <a:ext cx="8686801" cy="1066800"/>
          </a:xfrm>
        </p:spPr>
        <p:txBody>
          <a:bodyPr>
            <a:normAutofit/>
          </a:bodyPr>
          <a:lstStyle/>
          <a:p>
            <a:r>
              <a:rPr lang="en-US" sz="5000" dirty="0" smtClean="0"/>
              <a:t>Servant-Leader</a:t>
            </a:r>
            <a:endParaRPr lang="en-US" sz="5000" dirty="0"/>
          </a:p>
        </p:txBody>
      </p:sp>
      <p:sp>
        <p:nvSpPr>
          <p:cNvPr id="14" name="Content Placeholder 13"/>
          <p:cNvSpPr>
            <a:spLocks noGrp="1"/>
          </p:cNvSpPr>
          <p:nvPr>
            <p:ph idx="1"/>
          </p:nvPr>
        </p:nvSpPr>
        <p:spPr>
          <a:xfrm>
            <a:off x="531812" y="2438400"/>
            <a:ext cx="7239000" cy="4038600"/>
          </a:xfrm>
        </p:spPr>
        <p:txBody>
          <a:bodyPr>
            <a:noAutofit/>
          </a:bodyPr>
          <a:lstStyle/>
          <a:p>
            <a:pPr marL="45720" indent="0" algn="ctr">
              <a:buNone/>
            </a:pPr>
            <a:r>
              <a:rPr lang="en-US" sz="4800" dirty="0" smtClean="0"/>
              <a:t>“The phrase servant-leader points to a whole that is greater than the sum of the two parts.” (p. 9)</a:t>
            </a:r>
          </a:p>
          <a:p>
            <a:pPr marL="45720" indent="0" algn="ctr">
              <a:buNone/>
            </a:pPr>
            <a:r>
              <a:rPr lang="en-US" sz="5200" b="1" i="1" dirty="0"/>
              <a:t>	</a:t>
            </a:r>
            <a:r>
              <a:rPr lang="en-US" sz="5200" b="1" i="1" dirty="0" smtClean="0"/>
              <a:t>			</a:t>
            </a:r>
            <a:endParaRPr lang="en-US" sz="4400" i="1" dirty="0"/>
          </a:p>
        </p:txBody>
      </p:sp>
      <p:pic>
        <p:nvPicPr>
          <p:cNvPr id="4" name="Picture 3"/>
          <p:cNvPicPr>
            <a:picLocks noChangeAspect="1"/>
          </p:cNvPicPr>
          <p:nvPr/>
        </p:nvPicPr>
        <p:blipFill>
          <a:blip r:embed="rId3"/>
          <a:stretch>
            <a:fillRect/>
          </a:stretch>
        </p:blipFill>
        <p:spPr>
          <a:xfrm>
            <a:off x="8151812" y="1752600"/>
            <a:ext cx="2960468" cy="4510088"/>
          </a:xfrm>
          <a:prstGeom prst="rect">
            <a:avLst/>
          </a:prstGeom>
        </p:spPr>
      </p:pic>
    </p:spTree>
    <p:extLst>
      <p:ext uri="{BB962C8B-B14F-4D97-AF65-F5344CB8AC3E}">
        <p14:creationId xmlns:p14="http://schemas.microsoft.com/office/powerpoint/2010/main" val="143723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3212" y="3886200"/>
            <a:ext cx="11430000" cy="1938992"/>
          </a:xfrm>
          <a:prstGeom prst="rect">
            <a:avLst/>
          </a:prstGeom>
          <a:noFill/>
        </p:spPr>
        <p:txBody>
          <a:bodyPr wrap="square" rtlCol="0">
            <a:spAutoFit/>
          </a:bodyPr>
          <a:lstStyle/>
          <a:p>
            <a:pPr algn="ctr"/>
            <a:r>
              <a:rPr lang="en-US" sz="12000" spc="450" dirty="0"/>
              <a:t>Communication</a:t>
            </a:r>
          </a:p>
        </p:txBody>
      </p:sp>
      <p:sp>
        <p:nvSpPr>
          <p:cNvPr id="2" name="TextBox 1"/>
          <p:cNvSpPr txBox="1"/>
          <p:nvPr/>
        </p:nvSpPr>
        <p:spPr>
          <a:xfrm>
            <a:off x="219457" y="3886200"/>
            <a:ext cx="11597510" cy="1938992"/>
          </a:xfrm>
          <a:prstGeom prst="rect">
            <a:avLst/>
          </a:prstGeom>
          <a:noFill/>
        </p:spPr>
        <p:txBody>
          <a:bodyPr wrap="square" rtlCol="0">
            <a:spAutoFit/>
          </a:bodyPr>
          <a:lstStyle/>
          <a:p>
            <a:pPr algn="ctr"/>
            <a:r>
              <a:rPr lang="en-US" sz="12000" spc="450" dirty="0"/>
              <a:t>Com</a:t>
            </a:r>
            <a:r>
              <a:rPr lang="en-US" sz="12000" spc="450" dirty="0">
                <a:solidFill>
                  <a:srgbClr val="FF0000"/>
                </a:solidFill>
              </a:rPr>
              <a:t>muni</a:t>
            </a:r>
            <a:r>
              <a:rPr lang="en-US" sz="12000" spc="450" dirty="0"/>
              <a:t>cation</a:t>
            </a:r>
          </a:p>
        </p:txBody>
      </p:sp>
      <p:sp>
        <p:nvSpPr>
          <p:cNvPr id="4" name="TextBox 3"/>
          <p:cNvSpPr txBox="1"/>
          <p:nvPr/>
        </p:nvSpPr>
        <p:spPr>
          <a:xfrm>
            <a:off x="219457" y="990600"/>
            <a:ext cx="11552319" cy="2400657"/>
          </a:xfrm>
          <a:prstGeom prst="rect">
            <a:avLst/>
          </a:prstGeom>
          <a:noFill/>
        </p:spPr>
        <p:txBody>
          <a:bodyPr wrap="square" rtlCol="0">
            <a:spAutoFit/>
          </a:bodyPr>
          <a:lstStyle/>
          <a:p>
            <a:pPr algn="ctr"/>
            <a:r>
              <a:rPr lang="en-US" sz="4800" dirty="0"/>
              <a:t>“From the Latin </a:t>
            </a:r>
            <a:r>
              <a:rPr lang="en-US" sz="4800" i="1" dirty="0" err="1"/>
              <a:t>communicare</a:t>
            </a:r>
            <a:r>
              <a:rPr lang="en-US" sz="4800" dirty="0"/>
              <a:t>, meaning to impart, share, or make </a:t>
            </a:r>
            <a:r>
              <a:rPr lang="en-US" sz="4800" dirty="0" smtClean="0"/>
              <a:t>common.” (p. 7)</a:t>
            </a:r>
          </a:p>
          <a:p>
            <a:pPr algn="ctr"/>
            <a:endParaRPr lang="en-US" sz="2000" i="1" dirty="0"/>
          </a:p>
          <a:p>
            <a:pPr algn="r"/>
            <a:r>
              <a:rPr lang="en-US" sz="3400" b="1" dirty="0"/>
              <a:t>John Durham </a:t>
            </a:r>
            <a:r>
              <a:rPr lang="en-US" sz="3400" b="1" dirty="0" smtClean="0"/>
              <a:t>Peters, </a:t>
            </a:r>
            <a:r>
              <a:rPr lang="en-US" sz="3400" b="1" i="1" dirty="0" smtClean="0"/>
              <a:t>Speaking Into the Air </a:t>
            </a:r>
            <a:r>
              <a:rPr lang="en-US" sz="3400" b="1" dirty="0"/>
              <a:t>(2000)</a:t>
            </a:r>
          </a:p>
        </p:txBody>
      </p:sp>
    </p:spTree>
    <p:extLst>
      <p:ext uri="{BB962C8B-B14F-4D97-AF65-F5344CB8AC3E}">
        <p14:creationId xmlns:p14="http://schemas.microsoft.com/office/powerpoint/2010/main" val="1471616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84212" y="457200"/>
            <a:ext cx="8686801" cy="1066800"/>
          </a:xfrm>
        </p:spPr>
        <p:txBody>
          <a:bodyPr>
            <a:normAutofit/>
          </a:bodyPr>
          <a:lstStyle/>
          <a:p>
            <a:r>
              <a:rPr lang="en-US" sz="5000" dirty="0" smtClean="0"/>
              <a:t>The Mystery of Communication</a:t>
            </a:r>
            <a:endParaRPr lang="en-US" sz="5000" dirty="0"/>
          </a:p>
        </p:txBody>
      </p:sp>
      <p:sp>
        <p:nvSpPr>
          <p:cNvPr id="14" name="Content Placeholder 13"/>
          <p:cNvSpPr>
            <a:spLocks noGrp="1"/>
          </p:cNvSpPr>
          <p:nvPr>
            <p:ph idx="1"/>
          </p:nvPr>
        </p:nvSpPr>
        <p:spPr>
          <a:xfrm>
            <a:off x="455612" y="2590800"/>
            <a:ext cx="7620000" cy="2362200"/>
          </a:xfrm>
        </p:spPr>
        <p:txBody>
          <a:bodyPr>
            <a:noAutofit/>
          </a:bodyPr>
          <a:lstStyle/>
          <a:p>
            <a:pPr marL="45720" indent="0" algn="ctr">
              <a:buNone/>
            </a:pPr>
            <a:r>
              <a:rPr lang="en-US" sz="4800" dirty="0" smtClean="0"/>
              <a:t>“Nothing is meaningful until it is related to the hearer’s own experience.” (p. 18)</a:t>
            </a:r>
            <a:endParaRPr lang="en-US" sz="4800" dirty="0"/>
          </a:p>
        </p:txBody>
      </p:sp>
      <p:pic>
        <p:nvPicPr>
          <p:cNvPr id="2" name="Picture 1"/>
          <p:cNvPicPr>
            <a:picLocks noChangeAspect="1"/>
          </p:cNvPicPr>
          <p:nvPr/>
        </p:nvPicPr>
        <p:blipFill>
          <a:blip r:embed="rId3"/>
          <a:stretch>
            <a:fillRect/>
          </a:stretch>
        </p:blipFill>
        <p:spPr>
          <a:xfrm>
            <a:off x="8609012" y="1752600"/>
            <a:ext cx="2924175" cy="4498731"/>
          </a:xfrm>
          <a:prstGeom prst="rect">
            <a:avLst/>
          </a:prstGeom>
          <a:ln>
            <a:solidFill>
              <a:schemeClr val="tx1"/>
            </a:solidFill>
          </a:ln>
        </p:spPr>
      </p:pic>
    </p:spTree>
    <p:extLst>
      <p:ext uri="{BB962C8B-B14F-4D97-AF65-F5344CB8AC3E}">
        <p14:creationId xmlns:p14="http://schemas.microsoft.com/office/powerpoint/2010/main" val="4148549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5612" y="533400"/>
            <a:ext cx="8686801" cy="1066800"/>
          </a:xfrm>
        </p:spPr>
        <p:txBody>
          <a:bodyPr>
            <a:normAutofit/>
          </a:bodyPr>
          <a:lstStyle/>
          <a:p>
            <a:r>
              <a:rPr lang="en-US" sz="5000" dirty="0" smtClean="0"/>
              <a:t>The Importance of Listening</a:t>
            </a:r>
            <a:endParaRPr lang="en-US" sz="5000" dirty="0"/>
          </a:p>
        </p:txBody>
      </p:sp>
      <p:sp>
        <p:nvSpPr>
          <p:cNvPr id="14" name="Content Placeholder 13"/>
          <p:cNvSpPr>
            <a:spLocks noGrp="1"/>
          </p:cNvSpPr>
          <p:nvPr>
            <p:ph idx="1"/>
          </p:nvPr>
        </p:nvSpPr>
        <p:spPr>
          <a:xfrm>
            <a:off x="531812" y="1828800"/>
            <a:ext cx="7620000" cy="4191000"/>
          </a:xfrm>
        </p:spPr>
        <p:txBody>
          <a:bodyPr>
            <a:noAutofit/>
          </a:bodyPr>
          <a:lstStyle/>
          <a:p>
            <a:pPr marL="45720" indent="0" algn="ctr">
              <a:buNone/>
            </a:pPr>
            <a:r>
              <a:rPr lang="en-US" sz="4800" dirty="0" smtClean="0"/>
              <a:t>“Listeners learn about people in ways that modify a listener’s attitude, behavior toward others, and the attitudes and behaviors of others.” (p. 303)</a:t>
            </a:r>
            <a:endParaRPr lang="en-US" sz="4800" dirty="0"/>
          </a:p>
        </p:txBody>
      </p:sp>
      <p:pic>
        <p:nvPicPr>
          <p:cNvPr id="2" name="Picture 1"/>
          <p:cNvPicPr>
            <a:picLocks noChangeAspect="1"/>
          </p:cNvPicPr>
          <p:nvPr/>
        </p:nvPicPr>
        <p:blipFill>
          <a:blip r:embed="rId3"/>
          <a:stretch>
            <a:fillRect/>
          </a:stretch>
        </p:blipFill>
        <p:spPr>
          <a:xfrm>
            <a:off x="8151812" y="2133600"/>
            <a:ext cx="3782719" cy="4495800"/>
          </a:xfrm>
          <a:prstGeom prst="rect">
            <a:avLst/>
          </a:prstGeom>
        </p:spPr>
      </p:pic>
    </p:spTree>
    <p:extLst>
      <p:ext uri="{BB962C8B-B14F-4D97-AF65-F5344CB8AC3E}">
        <p14:creationId xmlns:p14="http://schemas.microsoft.com/office/powerpoint/2010/main" val="1622212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5612" y="533400"/>
            <a:ext cx="8686801" cy="1066800"/>
          </a:xfrm>
        </p:spPr>
        <p:txBody>
          <a:bodyPr>
            <a:normAutofit/>
          </a:bodyPr>
          <a:lstStyle/>
          <a:p>
            <a:r>
              <a:rPr lang="en-US" sz="5000" dirty="0" smtClean="0"/>
              <a:t>Greenleaf on Listening</a:t>
            </a:r>
            <a:endParaRPr lang="en-US" sz="5000" dirty="0"/>
          </a:p>
        </p:txBody>
      </p:sp>
      <p:sp>
        <p:nvSpPr>
          <p:cNvPr id="2" name="TextBox 1"/>
          <p:cNvSpPr txBox="1"/>
          <p:nvPr/>
        </p:nvSpPr>
        <p:spPr>
          <a:xfrm>
            <a:off x="684212" y="1752600"/>
            <a:ext cx="9982200" cy="4401205"/>
          </a:xfrm>
          <a:prstGeom prst="rect">
            <a:avLst/>
          </a:prstGeom>
          <a:noFill/>
        </p:spPr>
        <p:txBody>
          <a:bodyPr wrap="square" rtlCol="0">
            <a:spAutoFit/>
          </a:bodyPr>
          <a:lstStyle/>
          <a:p>
            <a:pPr marL="571500" indent="-571500">
              <a:buFont typeface="Arial" panose="020B0604020202020204" pitchFamily="34" charset="0"/>
              <a:buChar char="•"/>
            </a:pPr>
            <a:r>
              <a:rPr lang="en-US" sz="4000" dirty="0"/>
              <a:t> </a:t>
            </a:r>
            <a:r>
              <a:rPr lang="en-US" sz="4000" dirty="0" smtClean="0"/>
              <a:t>Be </a:t>
            </a:r>
            <a:r>
              <a:rPr lang="en-US" sz="4000" dirty="0"/>
              <a:t>attentive </a:t>
            </a:r>
            <a:r>
              <a:rPr lang="en-US" sz="4000" dirty="0" smtClean="0"/>
              <a:t>in </a:t>
            </a:r>
            <a:r>
              <a:rPr lang="en-US" sz="4000" dirty="0"/>
              <a:t>outward </a:t>
            </a:r>
            <a:r>
              <a:rPr lang="en-US" sz="4000" dirty="0" smtClean="0"/>
              <a:t>appearance</a:t>
            </a:r>
          </a:p>
          <a:p>
            <a:r>
              <a:rPr lang="en-US" sz="4000" dirty="0" smtClean="0"/>
              <a:t>      </a:t>
            </a:r>
            <a:r>
              <a:rPr lang="en-US" sz="4000" i="1" dirty="0" smtClean="0"/>
              <a:t>and</a:t>
            </a:r>
            <a:r>
              <a:rPr lang="en-US" sz="4000" dirty="0" smtClean="0"/>
              <a:t> </a:t>
            </a:r>
            <a:r>
              <a:rPr lang="en-US" sz="4000" dirty="0"/>
              <a:t>inward </a:t>
            </a:r>
            <a:r>
              <a:rPr lang="en-US" sz="4000" dirty="0" smtClean="0"/>
              <a:t>alertness</a:t>
            </a:r>
          </a:p>
          <a:p>
            <a:endParaRPr lang="en-US" sz="1000" dirty="0" smtClean="0"/>
          </a:p>
          <a:p>
            <a:pPr marL="571500" indent="-571500">
              <a:buFont typeface="Arial" panose="020B0604020202020204" pitchFamily="34" charset="0"/>
              <a:buChar char="•"/>
            </a:pPr>
            <a:r>
              <a:rPr lang="en-US" sz="4000" dirty="0" smtClean="0"/>
              <a:t> Be constructive in responses</a:t>
            </a:r>
          </a:p>
          <a:p>
            <a:endParaRPr lang="en-US" sz="1000" dirty="0" smtClean="0"/>
          </a:p>
          <a:p>
            <a:pPr marL="571500" indent="-571500">
              <a:buFont typeface="Arial" panose="020B0604020202020204" pitchFamily="34" charset="0"/>
              <a:buChar char="•"/>
            </a:pPr>
            <a:r>
              <a:rPr lang="en-US" sz="4000" dirty="0"/>
              <a:t> </a:t>
            </a:r>
            <a:r>
              <a:rPr lang="en-US" sz="4000" dirty="0" smtClean="0"/>
              <a:t>Retain what others express</a:t>
            </a:r>
          </a:p>
          <a:p>
            <a:endParaRPr lang="en-US" sz="1000" dirty="0" smtClean="0"/>
          </a:p>
          <a:p>
            <a:pPr marL="571500" indent="-571500">
              <a:buFont typeface="Arial" panose="020B0604020202020204" pitchFamily="34" charset="0"/>
              <a:buChar char="•"/>
            </a:pPr>
            <a:r>
              <a:rPr lang="en-US" sz="4000" dirty="0"/>
              <a:t> </a:t>
            </a:r>
            <a:r>
              <a:rPr lang="en-US" sz="4000" dirty="0" smtClean="0"/>
              <a:t>Refrain </a:t>
            </a:r>
            <a:r>
              <a:rPr lang="en-US" sz="4000" dirty="0"/>
              <a:t>from value </a:t>
            </a:r>
            <a:r>
              <a:rPr lang="en-US" sz="4000" dirty="0" smtClean="0"/>
              <a:t>judgments</a:t>
            </a:r>
          </a:p>
          <a:p>
            <a:endParaRPr lang="en-US" sz="1000" dirty="0" smtClean="0"/>
          </a:p>
          <a:p>
            <a:pPr marL="571500" indent="-571500">
              <a:buFont typeface="Arial" panose="020B0604020202020204" pitchFamily="34" charset="0"/>
              <a:buChar char="•"/>
            </a:pPr>
            <a:r>
              <a:rPr lang="en-US" sz="4000" dirty="0"/>
              <a:t> B</a:t>
            </a:r>
            <a:r>
              <a:rPr lang="en-US" sz="4000" dirty="0" smtClean="0"/>
              <a:t>alance facts </a:t>
            </a:r>
            <a:r>
              <a:rPr lang="en-US" sz="4000" dirty="0"/>
              <a:t>and </a:t>
            </a:r>
            <a:r>
              <a:rPr lang="en-US" sz="4000" dirty="0" smtClean="0"/>
              <a:t>feelings </a:t>
            </a:r>
            <a:endParaRPr lang="en-US" sz="4000" dirty="0"/>
          </a:p>
        </p:txBody>
      </p:sp>
      <p:pic>
        <p:nvPicPr>
          <p:cNvPr id="3" name="Picture 2" descr="on becoming servant lead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6212" y="2590800"/>
            <a:ext cx="2401713" cy="3598963"/>
          </a:xfrm>
          <a:prstGeom prst="rect">
            <a:avLst/>
          </a:prstGeom>
        </p:spPr>
      </p:pic>
    </p:spTree>
    <p:extLst>
      <p:ext uri="{BB962C8B-B14F-4D97-AF65-F5344CB8AC3E}">
        <p14:creationId xmlns:p14="http://schemas.microsoft.com/office/powerpoint/2010/main" val="2029786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5612" y="533400"/>
            <a:ext cx="8686801" cy="1066800"/>
          </a:xfrm>
        </p:spPr>
        <p:txBody>
          <a:bodyPr>
            <a:normAutofit/>
          </a:bodyPr>
          <a:lstStyle/>
          <a:p>
            <a:r>
              <a:rPr lang="en-US" sz="5000" dirty="0" smtClean="0"/>
              <a:t>Fittingness</a:t>
            </a:r>
            <a:endParaRPr lang="en-US" sz="5000" dirty="0"/>
          </a:p>
        </p:txBody>
      </p:sp>
      <p:sp>
        <p:nvSpPr>
          <p:cNvPr id="14" name="Content Placeholder 13"/>
          <p:cNvSpPr>
            <a:spLocks noGrp="1"/>
          </p:cNvSpPr>
          <p:nvPr>
            <p:ph idx="1"/>
          </p:nvPr>
        </p:nvSpPr>
        <p:spPr>
          <a:xfrm>
            <a:off x="531812" y="1828800"/>
            <a:ext cx="7391400" cy="4191000"/>
          </a:xfrm>
        </p:spPr>
        <p:txBody>
          <a:bodyPr>
            <a:noAutofit/>
          </a:bodyPr>
          <a:lstStyle/>
          <a:p>
            <a:pPr marL="45720" indent="0" algn="ctr">
              <a:buNone/>
            </a:pPr>
            <a:r>
              <a:rPr lang="en-US" sz="4800" dirty="0" smtClean="0"/>
              <a:t>“So much of caring depends upon knowing and interacting with persons in the intimacy of propinquity.” (p. 22)</a:t>
            </a:r>
            <a:endParaRPr lang="en-US" sz="4800" dirty="0"/>
          </a:p>
        </p:txBody>
      </p:sp>
      <p:pic>
        <p:nvPicPr>
          <p:cNvPr id="2" name="Picture 1"/>
          <p:cNvPicPr>
            <a:picLocks noChangeAspect="1"/>
          </p:cNvPicPr>
          <p:nvPr/>
        </p:nvPicPr>
        <p:blipFill>
          <a:blip r:embed="rId3"/>
          <a:stretch>
            <a:fillRect/>
          </a:stretch>
        </p:blipFill>
        <p:spPr>
          <a:xfrm>
            <a:off x="8151812" y="2133600"/>
            <a:ext cx="3782719" cy="4495800"/>
          </a:xfrm>
          <a:prstGeom prst="rect">
            <a:avLst/>
          </a:prstGeom>
        </p:spPr>
      </p:pic>
    </p:spTree>
    <p:extLst>
      <p:ext uri="{BB962C8B-B14F-4D97-AF65-F5344CB8AC3E}">
        <p14:creationId xmlns:p14="http://schemas.microsoft.com/office/powerpoint/2010/main" val="273085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5612" y="533400"/>
            <a:ext cx="8686801" cy="1066800"/>
          </a:xfrm>
        </p:spPr>
        <p:txBody>
          <a:bodyPr>
            <a:normAutofit/>
          </a:bodyPr>
          <a:lstStyle/>
          <a:p>
            <a:r>
              <a:rPr lang="en-US" sz="5000" dirty="0" smtClean="0"/>
              <a:t>Fittingness</a:t>
            </a:r>
            <a:endParaRPr lang="en-US" sz="5000" dirty="0"/>
          </a:p>
        </p:txBody>
      </p:sp>
      <p:sp>
        <p:nvSpPr>
          <p:cNvPr id="14" name="Content Placeholder 13"/>
          <p:cNvSpPr>
            <a:spLocks noGrp="1"/>
          </p:cNvSpPr>
          <p:nvPr>
            <p:ph idx="1"/>
          </p:nvPr>
        </p:nvSpPr>
        <p:spPr>
          <a:xfrm>
            <a:off x="531812" y="1828800"/>
            <a:ext cx="8991600" cy="4191000"/>
          </a:xfrm>
        </p:spPr>
        <p:txBody>
          <a:bodyPr>
            <a:noAutofit/>
          </a:bodyPr>
          <a:lstStyle/>
          <a:p>
            <a:r>
              <a:rPr lang="en-US" sz="4800" dirty="0" smtClean="0"/>
              <a:t>Serving is loving.</a:t>
            </a:r>
          </a:p>
          <a:p>
            <a:r>
              <a:rPr lang="en-US" sz="4800" dirty="0" smtClean="0"/>
              <a:t>Loving is always particular.</a:t>
            </a:r>
          </a:p>
          <a:p>
            <a:r>
              <a:rPr lang="en-US" sz="4800" dirty="0" smtClean="0"/>
              <a:t>The particular is always contextual—the right fit.</a:t>
            </a:r>
          </a:p>
          <a:p>
            <a:r>
              <a:rPr lang="en-US" sz="4800" dirty="0" smtClean="0"/>
              <a:t>“Servant communication” is always a matter of fit</a:t>
            </a:r>
            <a:endParaRPr lang="en-US" sz="4800" dirty="0"/>
          </a:p>
        </p:txBody>
      </p:sp>
    </p:spTree>
    <p:extLst>
      <p:ext uri="{BB962C8B-B14F-4D97-AF65-F5344CB8AC3E}">
        <p14:creationId xmlns:p14="http://schemas.microsoft.com/office/powerpoint/2010/main" val="986730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5612" y="533400"/>
            <a:ext cx="8686801" cy="1066800"/>
          </a:xfrm>
        </p:spPr>
        <p:txBody>
          <a:bodyPr>
            <a:normAutofit fontScale="90000"/>
          </a:bodyPr>
          <a:lstStyle/>
          <a:p>
            <a:r>
              <a:rPr lang="en-US" sz="5000" dirty="0" smtClean="0"/>
              <a:t>A Case Study: Worship Technology</a:t>
            </a:r>
            <a:endParaRPr lang="en-US" sz="5000" dirty="0"/>
          </a:p>
        </p:txBody>
      </p:sp>
      <p:sp>
        <p:nvSpPr>
          <p:cNvPr id="14" name="Content Placeholder 13"/>
          <p:cNvSpPr>
            <a:spLocks noGrp="1"/>
          </p:cNvSpPr>
          <p:nvPr>
            <p:ph idx="1"/>
          </p:nvPr>
        </p:nvSpPr>
        <p:spPr>
          <a:xfrm>
            <a:off x="531812" y="1828800"/>
            <a:ext cx="7391400" cy="4191000"/>
          </a:xfrm>
        </p:spPr>
        <p:txBody>
          <a:bodyPr>
            <a:noAutofit/>
          </a:bodyPr>
          <a:lstStyle/>
          <a:p>
            <a:pPr marL="45720" indent="0" algn="ctr">
              <a:buNone/>
            </a:pPr>
            <a:r>
              <a:rPr lang="en-US" sz="4800" dirty="0" smtClean="0"/>
              <a:t>How does a church leader know which technologies are fitting for worship—that “fit” with good and right worship?</a:t>
            </a:r>
            <a:endParaRPr lang="en-US" sz="4800" dirty="0"/>
          </a:p>
        </p:txBody>
      </p:sp>
      <p:pic>
        <p:nvPicPr>
          <p:cNvPr id="3" name="Picture 2" descr="Schultze_High-Tech Worship.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75612" y="1676400"/>
            <a:ext cx="3302000" cy="4953000"/>
          </a:xfrm>
          <a:prstGeom prst="rect">
            <a:avLst/>
          </a:prstGeom>
          <a:ln>
            <a:solidFill>
              <a:schemeClr val="tx1"/>
            </a:solidFill>
          </a:ln>
        </p:spPr>
      </p:pic>
    </p:spTree>
    <p:extLst>
      <p:ext uri="{BB962C8B-B14F-4D97-AF65-F5344CB8AC3E}">
        <p14:creationId xmlns:p14="http://schemas.microsoft.com/office/powerpoint/2010/main" val="402919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5612" y="533400"/>
            <a:ext cx="8686801" cy="1066800"/>
          </a:xfrm>
        </p:spPr>
        <p:txBody>
          <a:bodyPr>
            <a:normAutofit/>
          </a:bodyPr>
          <a:lstStyle/>
          <a:p>
            <a:r>
              <a:rPr lang="en-US" sz="5000" dirty="0" smtClean="0"/>
              <a:t>Selecting a Fitting Medium</a:t>
            </a:r>
            <a:endParaRPr lang="en-US" sz="5000" dirty="0"/>
          </a:p>
        </p:txBody>
      </p:sp>
      <p:sp>
        <p:nvSpPr>
          <p:cNvPr id="4" name="TextBox 3"/>
          <p:cNvSpPr txBox="1"/>
          <p:nvPr/>
        </p:nvSpPr>
        <p:spPr>
          <a:xfrm>
            <a:off x="989013" y="2057400"/>
            <a:ext cx="8153400" cy="5078314"/>
          </a:xfrm>
          <a:prstGeom prst="rect">
            <a:avLst/>
          </a:prstGeom>
          <a:noFill/>
        </p:spPr>
        <p:txBody>
          <a:bodyPr wrap="square" rtlCol="0">
            <a:spAutoFit/>
          </a:bodyPr>
          <a:lstStyle/>
          <a:p>
            <a:pPr marL="571500" indent="-571500">
              <a:buFont typeface="Arial" panose="020B0604020202020204" pitchFamily="34" charset="0"/>
              <a:buChar char="•"/>
            </a:pPr>
            <a:r>
              <a:rPr lang="en-US" sz="3600" dirty="0" smtClean="0"/>
              <a:t> Encouraging</a:t>
            </a:r>
          </a:p>
          <a:p>
            <a:pPr marL="571500" indent="-571500">
              <a:buFont typeface="Arial" panose="020B0604020202020204" pitchFamily="34" charset="0"/>
              <a:buChar char="•"/>
            </a:pPr>
            <a:r>
              <a:rPr lang="en-US" sz="3600" dirty="0" smtClean="0"/>
              <a:t> Forgiving</a:t>
            </a:r>
          </a:p>
          <a:p>
            <a:pPr marL="571500" indent="-571500">
              <a:buFont typeface="Arial" panose="020B0604020202020204" pitchFamily="34" charset="0"/>
              <a:buChar char="•"/>
            </a:pPr>
            <a:r>
              <a:rPr lang="en-US" sz="3600" dirty="0" smtClean="0"/>
              <a:t> Evaluating/Reviewing</a:t>
            </a:r>
          </a:p>
          <a:p>
            <a:pPr marL="571500" indent="-571500">
              <a:buFont typeface="Arial" panose="020B0604020202020204" pitchFamily="34" charset="0"/>
              <a:buChar char="•"/>
            </a:pPr>
            <a:r>
              <a:rPr lang="en-US" sz="3600" dirty="0" smtClean="0"/>
              <a:t> Collaborating</a:t>
            </a:r>
          </a:p>
          <a:p>
            <a:pPr marL="571500" indent="-571500">
              <a:buFont typeface="Arial" panose="020B0604020202020204" pitchFamily="34" charset="0"/>
              <a:buChar char="•"/>
            </a:pPr>
            <a:r>
              <a:rPr lang="en-US" sz="3600" dirty="0" smtClean="0"/>
              <a:t> Listening (triangulation)</a:t>
            </a:r>
          </a:p>
          <a:p>
            <a:pPr marL="571500" indent="-571500">
              <a:buFont typeface="Arial" panose="020B0604020202020204" pitchFamily="34" charset="0"/>
              <a:buChar char="•"/>
            </a:pPr>
            <a:r>
              <a:rPr lang="en-US" sz="3600" dirty="0" smtClean="0"/>
              <a:t> Composing (reflecting, organizing thoughts—communication with self)</a:t>
            </a:r>
          </a:p>
          <a:p>
            <a:pPr marL="342900" indent="-342900">
              <a:buAutoNum type="alphaUcPeriod"/>
            </a:pPr>
            <a:endParaRPr lang="en-US" sz="3600" dirty="0" smtClean="0"/>
          </a:p>
          <a:p>
            <a:pPr marL="342900" indent="-342900">
              <a:buAutoNum type="alphaUcPeriod"/>
            </a:pPr>
            <a:endParaRPr lang="en-US" sz="3600" dirty="0"/>
          </a:p>
        </p:txBody>
      </p:sp>
    </p:spTree>
    <p:extLst>
      <p:ext uri="{BB962C8B-B14F-4D97-AF65-F5344CB8AC3E}">
        <p14:creationId xmlns:p14="http://schemas.microsoft.com/office/powerpoint/2010/main" val="11896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fontScale="90000"/>
          </a:bodyPr>
          <a:lstStyle/>
          <a:p>
            <a:r>
              <a:rPr lang="en-US" sz="5000" dirty="0" smtClean="0"/>
              <a:t>Thanks for listening!</a:t>
            </a:r>
            <a:br>
              <a:rPr lang="en-US" sz="5000" dirty="0" smtClean="0"/>
            </a:br>
            <a:r>
              <a:rPr lang="en-US" sz="5000" dirty="0" smtClean="0"/>
              <a:t>Now Dialogue.</a:t>
            </a:r>
            <a:endParaRPr lang="en-US" sz="5000" dirty="0"/>
          </a:p>
        </p:txBody>
      </p:sp>
      <p:pic>
        <p:nvPicPr>
          <p:cNvPr id="4" name="Picture 3"/>
          <p:cNvPicPr>
            <a:picLocks noChangeAspect="1"/>
          </p:cNvPicPr>
          <p:nvPr/>
        </p:nvPicPr>
        <p:blipFill>
          <a:blip r:embed="rId2"/>
          <a:stretch>
            <a:fillRect/>
          </a:stretch>
        </p:blipFill>
        <p:spPr>
          <a:xfrm>
            <a:off x="1217614" y="2362200"/>
            <a:ext cx="8534398" cy="2667000"/>
          </a:xfrm>
          <a:prstGeom prst="rect">
            <a:avLst/>
          </a:prstGeom>
          <a:ln>
            <a:solidFill>
              <a:schemeClr val="tx1"/>
            </a:solidFill>
          </a:ln>
        </p:spPr>
      </p:pic>
    </p:spTree>
    <p:extLst>
      <p:ext uri="{BB962C8B-B14F-4D97-AF65-F5344CB8AC3E}">
        <p14:creationId xmlns:p14="http://schemas.microsoft.com/office/powerpoint/2010/main" val="4263280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2D0870B-5333-4B89-B14A-85A8EA464D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contrast presentation (widescreen)</Template>
  <TotalTime>0</TotalTime>
  <Words>990</Words>
  <Application>Microsoft Office PowerPoint</Application>
  <PresentationFormat>Custom</PresentationFormat>
  <Paragraphs>99</Paragraphs>
  <Slides>13</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Franklin Gothic Medium</vt:lpstr>
      <vt:lpstr>Business Contrast 16x9</vt:lpstr>
      <vt:lpstr>1. Type questions into GoToTraining “chat” text box for Q&amp;A after presentation.  2. Consider joining CCSN (www.theccsn.com). It’s free.   3. Read about member benefits: http://www.theccsn.com/about/membership-benefits/  3. Contact the Net Admin w/ questions: administrator@theccsn.com   4. Learn about upcoming webinars: http://www.theccsn.com/category/webinars/webinars-upcoming/  </vt:lpstr>
      <vt:lpstr>Best Communication Practices for Servant Leaders</vt:lpstr>
      <vt:lpstr>Best Communication Practices for Servant Leaders</vt:lpstr>
      <vt:lpstr>Servant-Leader</vt:lpstr>
      <vt:lpstr>PowerPoint Presentation</vt:lpstr>
      <vt:lpstr>The Mystery of Communication</vt:lpstr>
      <vt:lpstr>The Importance of Listening</vt:lpstr>
      <vt:lpstr>Greenleaf on Listening</vt:lpstr>
      <vt:lpstr>Fittingness</vt:lpstr>
      <vt:lpstr>Fittingness</vt:lpstr>
      <vt:lpstr>A Case Study: Worship Technology</vt:lpstr>
      <vt:lpstr>Selecting a Fitting Medium</vt:lpstr>
      <vt:lpstr>Thanks for listening! Now Dialogue.</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2016-01-05T16:59:55Z</dcterms:created>
  <dcterms:modified xsi:type="dcterms:W3CDTF">2016-01-19T23:54:22Z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TC028952669991</vt:lpwstr>
  </property>
</Properties>
</file>