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33" r:id="rId1"/>
  </p:sldMasterIdLst>
  <p:handoutMasterIdLst>
    <p:handoutMasterId r:id="rId58"/>
  </p:handoutMasterIdLst>
  <p:sldIdLst>
    <p:sldId id="396" r:id="rId2"/>
    <p:sldId id="274" r:id="rId3"/>
    <p:sldId id="391" r:id="rId4"/>
    <p:sldId id="275" r:id="rId5"/>
    <p:sldId id="350" r:id="rId6"/>
    <p:sldId id="277" r:id="rId7"/>
    <p:sldId id="278" r:id="rId8"/>
    <p:sldId id="279" r:id="rId9"/>
    <p:sldId id="403" r:id="rId10"/>
    <p:sldId id="405" r:id="rId11"/>
    <p:sldId id="404" r:id="rId12"/>
    <p:sldId id="280" r:id="rId13"/>
    <p:sldId id="282" r:id="rId14"/>
    <p:sldId id="283" r:id="rId15"/>
    <p:sldId id="284" r:id="rId16"/>
    <p:sldId id="286" r:id="rId17"/>
    <p:sldId id="394" r:id="rId18"/>
    <p:sldId id="352" r:id="rId19"/>
    <p:sldId id="292" r:id="rId20"/>
    <p:sldId id="293" r:id="rId21"/>
    <p:sldId id="380" r:id="rId22"/>
    <p:sldId id="295" r:id="rId23"/>
    <p:sldId id="297" r:id="rId24"/>
    <p:sldId id="298" r:id="rId25"/>
    <p:sldId id="299" r:id="rId26"/>
    <p:sldId id="300" r:id="rId27"/>
    <p:sldId id="302" r:id="rId28"/>
    <p:sldId id="303" r:id="rId29"/>
    <p:sldId id="392" r:id="rId30"/>
    <p:sldId id="306" r:id="rId31"/>
    <p:sldId id="406" r:id="rId32"/>
    <p:sldId id="407" r:id="rId33"/>
    <p:sldId id="311" r:id="rId34"/>
    <p:sldId id="408" r:id="rId35"/>
    <p:sldId id="312" r:id="rId36"/>
    <p:sldId id="353" r:id="rId37"/>
    <p:sldId id="314" r:id="rId38"/>
    <p:sldId id="315" r:id="rId39"/>
    <p:sldId id="316" r:id="rId40"/>
    <p:sldId id="317" r:id="rId41"/>
    <p:sldId id="318" r:id="rId42"/>
    <p:sldId id="322" r:id="rId43"/>
    <p:sldId id="325" r:id="rId44"/>
    <p:sldId id="326" r:id="rId45"/>
    <p:sldId id="327" r:id="rId46"/>
    <p:sldId id="356" r:id="rId47"/>
    <p:sldId id="328" r:id="rId48"/>
    <p:sldId id="329" r:id="rId49"/>
    <p:sldId id="330" r:id="rId50"/>
    <p:sldId id="333" r:id="rId51"/>
    <p:sldId id="335" r:id="rId52"/>
    <p:sldId id="354" r:id="rId53"/>
    <p:sldId id="355" r:id="rId54"/>
    <p:sldId id="338" r:id="rId55"/>
    <p:sldId id="411" r:id="rId56"/>
    <p:sldId id="410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DC8B6D9-997E-3446-8AD1-A670157E0E6E}">
          <p14:sldIdLst>
            <p14:sldId id="396"/>
            <p14:sldId id="274"/>
            <p14:sldId id="391"/>
            <p14:sldId id="275"/>
            <p14:sldId id="350"/>
            <p14:sldId id="277"/>
            <p14:sldId id="278"/>
            <p14:sldId id="279"/>
            <p14:sldId id="403"/>
            <p14:sldId id="405"/>
            <p14:sldId id="404"/>
            <p14:sldId id="280"/>
            <p14:sldId id="282"/>
            <p14:sldId id="283"/>
            <p14:sldId id="284"/>
            <p14:sldId id="286"/>
            <p14:sldId id="394"/>
            <p14:sldId id="352"/>
            <p14:sldId id="292"/>
            <p14:sldId id="293"/>
            <p14:sldId id="380"/>
            <p14:sldId id="295"/>
            <p14:sldId id="297"/>
            <p14:sldId id="298"/>
            <p14:sldId id="299"/>
            <p14:sldId id="300"/>
            <p14:sldId id="302"/>
            <p14:sldId id="303"/>
            <p14:sldId id="392"/>
            <p14:sldId id="306"/>
            <p14:sldId id="406"/>
            <p14:sldId id="407"/>
            <p14:sldId id="311"/>
            <p14:sldId id="408"/>
            <p14:sldId id="312"/>
            <p14:sldId id="353"/>
            <p14:sldId id="314"/>
            <p14:sldId id="315"/>
            <p14:sldId id="316"/>
            <p14:sldId id="317"/>
            <p14:sldId id="318"/>
            <p14:sldId id="322"/>
            <p14:sldId id="325"/>
            <p14:sldId id="326"/>
            <p14:sldId id="327"/>
            <p14:sldId id="356"/>
            <p14:sldId id="328"/>
            <p14:sldId id="329"/>
          </p14:sldIdLst>
        </p14:section>
        <p14:section name="Untitled Section" id="{E9298977-D6DE-FC4B-89D5-84366CD9C8A4}">
          <p14:sldIdLst>
            <p14:sldId id="330"/>
            <p14:sldId id="333"/>
            <p14:sldId id="335"/>
            <p14:sldId id="354"/>
            <p14:sldId id="355"/>
            <p14:sldId id="338"/>
            <p14:sldId id="411"/>
            <p14:sldId id="41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CEC"/>
    <a:srgbClr val="C30F0E"/>
    <a:srgbClr val="241B0E"/>
    <a:srgbClr val="2A1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4274" autoAdjust="0"/>
  </p:normalViewPr>
  <p:slideViewPr>
    <p:cSldViewPr snapToGrid="0">
      <p:cViewPr varScale="1">
        <p:scale>
          <a:sx n="109" d="100"/>
          <a:sy n="109" d="100"/>
        </p:scale>
        <p:origin x="216" y="4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3ECBB-2663-F04E-8459-CC950728F421}" type="datetimeFigureOut">
              <a:rPr lang="en-US" smtClean="0"/>
              <a:t>6/2/22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43EEE-8A2A-F447-A450-96B64CC7E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73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9300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342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90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50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50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3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045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030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54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682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448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883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028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473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384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7382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3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1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6C0095B-AF5C-46F8-B1ED-24421071C566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61F7185-54BA-4EA9-BC16-77BAFE003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9373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634" r:id="rId1"/>
    <p:sldLayoutId id="2147484635" r:id="rId2"/>
    <p:sldLayoutId id="2147484636" r:id="rId3"/>
    <p:sldLayoutId id="2147484637" r:id="rId4"/>
    <p:sldLayoutId id="2147484638" r:id="rId5"/>
    <p:sldLayoutId id="2147484639" r:id="rId6"/>
    <p:sldLayoutId id="2147484640" r:id="rId7"/>
    <p:sldLayoutId id="2147484641" r:id="rId8"/>
    <p:sldLayoutId id="2147484642" r:id="rId9"/>
    <p:sldLayoutId id="2147484643" r:id="rId10"/>
    <p:sldLayoutId id="2147484644" r:id="rId11"/>
    <p:sldLayoutId id="2147484645" r:id="rId12"/>
    <p:sldLayoutId id="2147484646" r:id="rId13"/>
    <p:sldLayoutId id="2147484647" r:id="rId14"/>
    <p:sldLayoutId id="2147484648" r:id="rId15"/>
    <p:sldLayoutId id="2147484649" r:id="rId16"/>
    <p:sldLayoutId id="214748465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theccsn.com/upcoming-webinars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7"/>
          <p:cNvSpPr>
            <a:spLocks noGrp="1"/>
          </p:cNvSpPr>
          <p:nvPr>
            <p:ph type="ctrTitle" idx="4294967295"/>
          </p:nvPr>
        </p:nvSpPr>
        <p:spPr>
          <a:xfrm>
            <a:off x="903288" y="2813050"/>
            <a:ext cx="11288712" cy="3716338"/>
          </a:xfrm>
          <a:noFill/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Teaching C. S. Lewis 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Lewis’s Principles of Communication</a:t>
            </a:r>
          </a:p>
          <a:p>
            <a:pPr algn="l"/>
            <a:endParaRPr lang="en-US" b="1" dirty="0"/>
          </a:p>
          <a:p>
            <a:pPr algn="l"/>
            <a:endParaRPr lang="en-US" sz="2800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26"/>
            <a:ext cx="12333778" cy="201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857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88535-D5EA-4086-B58A-BDB31AA09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522" y="-1195754"/>
            <a:ext cx="7698795" cy="64410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Arial Regular"/>
              <a:ea typeface="Bookman Old Style" charset="0"/>
              <a:cs typeface="Bookman Old Style" charset="0"/>
            </a:endParaRPr>
          </a:p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What did C. S. Lewis </a:t>
            </a:r>
            <a:r>
              <a:rPr lang="en-US" sz="4800" u="sng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say</a:t>
            </a:r>
            <a:r>
              <a:rPr lang="en-US" sz="4800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 </a:t>
            </a:r>
          </a:p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about </a:t>
            </a:r>
            <a:r>
              <a:rPr lang="en-US" sz="4800" b="1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communication</a:t>
            </a:r>
            <a:r>
              <a:rPr lang="en-US" sz="4800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4DFD5F-39F1-D340-A2B1-C4F5E9780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280" y="1573966"/>
            <a:ext cx="3810720" cy="528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54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36F84BA-9E7D-7042-9E60-6B6F9D874A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329" y="-82629"/>
            <a:ext cx="4713056" cy="7069583"/>
          </a:xfrm>
          <a:prstGeom prst="rect">
            <a:avLst/>
          </a:prstGeom>
          <a:effectLst>
            <a:softEdge rad="203200"/>
          </a:effectLst>
        </p:spPr>
      </p:pic>
    </p:spTree>
    <p:extLst>
      <p:ext uri="{BB962C8B-B14F-4D97-AF65-F5344CB8AC3E}">
        <p14:creationId xmlns:p14="http://schemas.microsoft.com/office/powerpoint/2010/main" val="1329963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DB12A-57DB-4702-808E-3988A5A91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8308" y="140678"/>
            <a:ext cx="7895491" cy="6173036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sz="4400" b="1" dirty="0">
                <a:solidFill>
                  <a:srgbClr val="C00000"/>
                </a:solidFill>
                <a:latin typeface="Arial Regular"/>
                <a:ea typeface="Bookman Old Style" charset="0"/>
                <a:cs typeface="Bookman Old Style" charset="0"/>
              </a:rPr>
              <a:t>H</a:t>
            </a:r>
            <a:r>
              <a:rPr lang="en-US" sz="4400" b="1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olistic</a:t>
            </a:r>
            <a:r>
              <a:rPr lang="en-US" sz="4400" b="1" dirty="0">
                <a:latin typeface="Arial Regular"/>
                <a:ea typeface="Bookman Old Style" charset="0"/>
                <a:cs typeface="Bookman Old Style" charset="0"/>
              </a:rPr>
              <a:t> </a:t>
            </a:r>
          </a:p>
          <a:p>
            <a:pPr>
              <a:lnSpc>
                <a:spcPct val="170000"/>
              </a:lnSpc>
            </a:pPr>
            <a:r>
              <a:rPr lang="en-US" sz="4400" b="1" dirty="0">
                <a:solidFill>
                  <a:srgbClr val="C00000"/>
                </a:solidFill>
                <a:latin typeface="Arial Regular"/>
                <a:ea typeface="Bookman Old Style" charset="0"/>
                <a:cs typeface="Bookman Old Style" charset="0"/>
              </a:rPr>
              <a:t>I</a:t>
            </a:r>
            <a:r>
              <a:rPr lang="en-US" sz="4400" b="1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ntentional</a:t>
            </a:r>
          </a:p>
          <a:p>
            <a:pPr>
              <a:lnSpc>
                <a:spcPct val="170000"/>
              </a:lnSpc>
            </a:pPr>
            <a:r>
              <a:rPr lang="en-US" sz="4400" b="1" dirty="0" err="1">
                <a:solidFill>
                  <a:srgbClr val="C00000"/>
                </a:solidFill>
                <a:latin typeface="Arial Regular"/>
                <a:ea typeface="Bookman Old Style" charset="0"/>
                <a:cs typeface="Bookman Old Style" charset="0"/>
              </a:rPr>
              <a:t>T</a:t>
            </a:r>
            <a:r>
              <a:rPr lang="en-US" sz="4400" b="1" dirty="0" err="1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ranspositional</a:t>
            </a:r>
            <a:endParaRPr lang="en-US" sz="4400" b="1" dirty="0">
              <a:solidFill>
                <a:schemeClr val="bg1"/>
              </a:solidFill>
              <a:latin typeface="Arial Regular"/>
              <a:ea typeface="Bookman Old Style" charset="0"/>
              <a:cs typeface="Bookman Old Style" charset="0"/>
            </a:endParaRPr>
          </a:p>
          <a:p>
            <a:pPr>
              <a:lnSpc>
                <a:spcPct val="170000"/>
              </a:lnSpc>
            </a:pPr>
            <a:r>
              <a:rPr lang="en-US" sz="4400" b="1" dirty="0">
                <a:solidFill>
                  <a:srgbClr val="C00000"/>
                </a:solidFill>
                <a:latin typeface="Arial Regular"/>
                <a:ea typeface="Bookman Old Style" charset="0"/>
                <a:cs typeface="Bookman Old Style" charset="0"/>
              </a:rPr>
              <a:t>E</a:t>
            </a:r>
            <a:r>
              <a:rPr lang="en-US" sz="4400" b="1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vocative</a:t>
            </a:r>
          </a:p>
          <a:p>
            <a:pPr>
              <a:lnSpc>
                <a:spcPct val="170000"/>
              </a:lnSpc>
            </a:pPr>
            <a:r>
              <a:rPr lang="en-US" sz="4400" b="1" dirty="0">
                <a:solidFill>
                  <a:srgbClr val="C00000"/>
                </a:solidFill>
                <a:latin typeface="Arial Regular"/>
                <a:ea typeface="Bookman Old Style" charset="0"/>
                <a:cs typeface="Bookman Old Style" charset="0"/>
              </a:rPr>
              <a:t>A</a:t>
            </a:r>
            <a:r>
              <a:rPr lang="en-US" sz="4400" b="1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udience-Centered</a:t>
            </a:r>
          </a:p>
        </p:txBody>
      </p:sp>
    </p:spTree>
    <p:extLst>
      <p:ext uri="{BB962C8B-B14F-4D97-AF65-F5344CB8AC3E}">
        <p14:creationId xmlns:p14="http://schemas.microsoft.com/office/powerpoint/2010/main" val="219565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2C00B-3F36-408D-96F2-0DEC2924B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456" y="0"/>
            <a:ext cx="10582589" cy="23005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6600" b="1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HI TEA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311" y="2215662"/>
            <a:ext cx="7053382" cy="423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097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0F13B-5D67-4245-B286-3F9B49A4E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462"/>
            <a:ext cx="10380785" cy="282526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sz="4400" dirty="0">
              <a:solidFill>
                <a:schemeClr val="bg1"/>
              </a:solidFill>
              <a:latin typeface="Arial Regular"/>
              <a:ea typeface="Bookman Old Style" charset="0"/>
              <a:cs typeface="Bookman Old Style" charset="0"/>
            </a:endParaRPr>
          </a:p>
          <a:p>
            <a:pPr marL="0" indent="0" algn="ctr">
              <a:buNone/>
            </a:pPr>
            <a:r>
              <a:rPr lang="en-US" sz="4400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Principle One: 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Effective communicators are </a:t>
            </a:r>
            <a:r>
              <a:rPr lang="en-US" sz="4400" b="1" dirty="0">
                <a:solidFill>
                  <a:srgbClr val="C00000"/>
                </a:solidFill>
                <a:latin typeface="Arial Regular"/>
                <a:ea typeface="Bookman Old Style" charset="0"/>
                <a:cs typeface="Bookman Old Style" charset="0"/>
              </a:rPr>
              <a:t>Holistic</a:t>
            </a:r>
            <a:r>
              <a:rPr lang="en-US" sz="4400" dirty="0">
                <a:solidFill>
                  <a:srgbClr val="C00000"/>
                </a:solidFill>
                <a:latin typeface="Arial Regular"/>
                <a:ea typeface="Bookman Old Style" charset="0"/>
                <a:cs typeface="Bookman Old Style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651" y="4174590"/>
            <a:ext cx="4472349" cy="268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847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05DBF-B0ED-4BA9-B6FF-FEE5BEB32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339969"/>
            <a:ext cx="10310445" cy="4208585"/>
          </a:xfrm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400" b="1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Speaking</a:t>
            </a:r>
            <a:r>
              <a:rPr lang="en-US" sz="4400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 and </a:t>
            </a:r>
            <a:r>
              <a:rPr lang="en-US" sz="4400" b="1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Writing</a:t>
            </a:r>
          </a:p>
        </p:txBody>
      </p:sp>
    </p:spTree>
    <p:extLst>
      <p:ext uri="{BB962C8B-B14F-4D97-AF65-F5344CB8AC3E}">
        <p14:creationId xmlns:p14="http://schemas.microsoft.com/office/powerpoint/2010/main" val="167367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E8753-106D-4A4C-A39D-AC708D3AB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263" y="257909"/>
            <a:ext cx="10277964" cy="5533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“I use </a:t>
            </a:r>
            <a:r>
              <a:rPr lang="en-US" sz="4800" dirty="0">
                <a:solidFill>
                  <a:schemeClr val="accent1"/>
                </a:solidFill>
                <a:latin typeface="Arial Regular"/>
                <a:ea typeface="American Typewriter" charset="0"/>
                <a:cs typeface="American Typewriter" charset="0"/>
              </a:rPr>
              <a:t>speaker</a:t>
            </a:r>
            <a:r>
              <a:rPr lang="en-US" sz="48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 throughout </a:t>
            </a:r>
          </a:p>
          <a:p>
            <a:pPr marL="0" indent="0">
              <a:buNone/>
            </a:pPr>
            <a:r>
              <a:rPr lang="en-US" sz="48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to cover </a:t>
            </a:r>
            <a:r>
              <a:rPr lang="en-US" sz="4800" dirty="0">
                <a:solidFill>
                  <a:schemeClr val="accent1"/>
                </a:solidFill>
                <a:latin typeface="Arial Regular"/>
                <a:ea typeface="American Typewriter" charset="0"/>
                <a:cs typeface="American Typewriter" charset="0"/>
              </a:rPr>
              <a:t>writer</a:t>
            </a:r>
            <a:r>
              <a:rPr lang="en-US" sz="48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 as well.”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Arial Regular"/>
              <a:ea typeface="American Typewriter" charset="0"/>
              <a:cs typeface="American Typewriter" charset="0"/>
            </a:endParaRP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Arial Regular"/>
              <a:ea typeface="American Typewriter" charset="0"/>
              <a:cs typeface="American Typewriter" charset="0"/>
            </a:endParaRP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Arial Regular"/>
              <a:ea typeface="American Typewriter" charset="0"/>
              <a:cs typeface="American Typewriter" charset="0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-C. S. Lewis, </a:t>
            </a:r>
            <a:r>
              <a:rPr lang="en-US" sz="3200" i="1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Studies in Words</a:t>
            </a:r>
          </a:p>
        </p:txBody>
      </p:sp>
      <p:pic>
        <p:nvPicPr>
          <p:cNvPr id="5" name="Picture 4" descr="cslewis-217x3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215" y="1461062"/>
            <a:ext cx="3903785" cy="539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356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E8753-106D-4A4C-A39D-AC708D3AB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589" y="713888"/>
            <a:ext cx="6510647" cy="474614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Walter Hooper (1931-2020)</a:t>
            </a:r>
          </a:p>
          <a:p>
            <a:pPr marL="0" indent="0">
              <a:buNone/>
            </a:pPr>
            <a:endParaRPr lang="en-US" sz="3200" i="1" dirty="0">
              <a:solidFill>
                <a:schemeClr val="bg1"/>
              </a:solidFill>
              <a:latin typeface="Arial Regular"/>
              <a:ea typeface="Bookman Old Style" charset="0"/>
              <a:cs typeface="Bookman Old Style" charset="0"/>
            </a:endParaRPr>
          </a:p>
          <a:p>
            <a:pPr marL="0" indent="0">
              <a:buNone/>
            </a:pPr>
            <a:r>
              <a:rPr lang="en-US" sz="3200" i="1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Secretary to C. S. Lewis (1963)</a:t>
            </a:r>
          </a:p>
          <a:p>
            <a:pPr marL="0" indent="0">
              <a:buNone/>
            </a:pPr>
            <a:r>
              <a:rPr lang="en-US" sz="3200" i="1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 </a:t>
            </a:r>
          </a:p>
          <a:p>
            <a:pPr marL="0" indent="0">
              <a:buNone/>
            </a:pPr>
            <a:r>
              <a:rPr lang="en-US" sz="3200" i="1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Literary executor to the C. S. Lewis Estate</a:t>
            </a:r>
          </a:p>
          <a:p>
            <a:pPr marL="0" indent="0">
              <a:buNone/>
            </a:pPr>
            <a:endParaRPr lang="en-US" sz="3200" i="1" dirty="0">
              <a:solidFill>
                <a:schemeClr val="bg1"/>
              </a:solidFill>
              <a:latin typeface="Arial Regular"/>
              <a:ea typeface="Bookman Old Style" charset="0"/>
              <a:cs typeface="Bookman Old Style" charset="0"/>
            </a:endParaRPr>
          </a:p>
          <a:p>
            <a:pPr marL="0" indent="0">
              <a:buNone/>
            </a:pPr>
            <a:r>
              <a:rPr lang="en-US" sz="3200" i="1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Editor, more than 30 volumes of Lewis’s work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DFF9C2A-3506-A34E-93AD-8767412F3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855" y="2203938"/>
            <a:ext cx="5174146" cy="466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263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E8753-106D-4A4C-A39D-AC708D3AB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757" y="718762"/>
            <a:ext cx="6495802" cy="436613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2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“When Lewis dictated</a:t>
            </a:r>
          </a:p>
          <a:p>
            <a:pPr marL="0" indent="0">
              <a:buNone/>
            </a:pPr>
            <a:r>
              <a:rPr lang="en-US" sz="42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 letters to me, he always</a:t>
            </a:r>
          </a:p>
          <a:p>
            <a:pPr marL="0" indent="0">
              <a:buNone/>
            </a:pPr>
            <a:r>
              <a:rPr lang="en-US" sz="42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 had me read them aloud   </a:t>
            </a:r>
          </a:p>
          <a:p>
            <a:pPr marL="0" indent="0">
              <a:buNone/>
            </a:pPr>
            <a:r>
              <a:rPr lang="en-US" sz="42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 afterwards. He told me that </a:t>
            </a:r>
          </a:p>
          <a:p>
            <a:pPr marL="0" indent="0">
              <a:buNone/>
            </a:pPr>
            <a:r>
              <a:rPr lang="en-US" sz="42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 in writing letters, as well as </a:t>
            </a:r>
          </a:p>
          <a:p>
            <a:pPr marL="0" indent="0">
              <a:buNone/>
            </a:pPr>
            <a:r>
              <a:rPr lang="en-US" sz="42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 books, he always  </a:t>
            </a:r>
          </a:p>
          <a:p>
            <a:pPr marL="0" indent="0">
              <a:buNone/>
            </a:pPr>
            <a:r>
              <a:rPr lang="en-US" sz="42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 ‘whispered the words </a:t>
            </a:r>
          </a:p>
          <a:p>
            <a:pPr marL="0" indent="0">
              <a:buNone/>
            </a:pPr>
            <a:r>
              <a:rPr lang="en-US" sz="42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 aloud. . </a:t>
            </a:r>
            <a:r>
              <a:rPr lang="en-US" sz="52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. 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07466A79-0255-8648-A84F-5D2DAFAEA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855" y="2192215"/>
            <a:ext cx="5174146" cy="466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738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E8753-106D-4A4C-A39D-AC708D3AB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138" y="-351692"/>
            <a:ext cx="6510647" cy="63539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. . . Pausing to dip the pen in  an inkwell provided exactly the rhythm needed. </a:t>
            </a:r>
            <a:r>
              <a:rPr lang="en-US" sz="3600" b="1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‘It’s important to please the ear,’ </a:t>
            </a:r>
            <a:r>
              <a:rPr lang="en-US" sz="36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he said, </a:t>
            </a:r>
            <a:r>
              <a:rPr lang="en-US" sz="3600" b="1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‘as it is the eye.”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Arial Regular"/>
              <a:ea typeface="American Typewriter" charset="0"/>
              <a:cs typeface="American Typewriter" charset="0"/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24B3444E-C20E-F642-88C3-5CF7405C6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855" y="2192215"/>
            <a:ext cx="5174146" cy="466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249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23491-A34C-4851-B1C0-6F3A4072C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185" y="0"/>
            <a:ext cx="10487966" cy="55205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“Always write (and read) with the ear, not the eye. You should hear every sentence you write as if it was being read aloud or spoken.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900" b="1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If it does not sound nice, try again</a:t>
            </a:r>
            <a:r>
              <a:rPr lang="en-US" sz="44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.” 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-C. S. Lewis</a:t>
            </a:r>
          </a:p>
        </p:txBody>
      </p:sp>
      <p:pic>
        <p:nvPicPr>
          <p:cNvPr id="4" name="Picture 3" descr="cs-lewi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385" y="2442635"/>
            <a:ext cx="3069417" cy="441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83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EE4A0-4BDA-447B-8E0F-D11A21BF7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46185"/>
            <a:ext cx="10131425" cy="3212123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400" b="1" dirty="0">
                <a:solidFill>
                  <a:srgbClr val="C30F0E"/>
                </a:solidFill>
                <a:latin typeface="Arial Regular"/>
                <a:cs typeface="Bookman Old Style"/>
              </a:rPr>
              <a:t>Reason</a:t>
            </a:r>
            <a:r>
              <a:rPr lang="en-US" sz="4400" dirty="0">
                <a:latin typeface="Arial Regular"/>
                <a:cs typeface="Bookman Old Style"/>
              </a:rPr>
              <a:t> </a:t>
            </a:r>
            <a:r>
              <a:rPr lang="en-US" sz="4400" dirty="0">
                <a:solidFill>
                  <a:schemeClr val="bg1"/>
                </a:solidFill>
                <a:latin typeface="Arial Regular"/>
                <a:cs typeface="Bookman Old Style"/>
              </a:rPr>
              <a:t>and</a:t>
            </a:r>
            <a:r>
              <a:rPr lang="en-US" sz="4400" dirty="0">
                <a:latin typeface="Arial Regular"/>
                <a:cs typeface="Bookman Old Style"/>
              </a:rPr>
              <a:t> </a:t>
            </a:r>
            <a:r>
              <a:rPr lang="en-US" sz="4400" b="1" dirty="0">
                <a:solidFill>
                  <a:srgbClr val="C30F0E"/>
                </a:solidFill>
                <a:latin typeface="Arial Regular"/>
                <a:cs typeface="Bookman Old Style"/>
              </a:rPr>
              <a:t>Imagination</a:t>
            </a:r>
          </a:p>
        </p:txBody>
      </p:sp>
    </p:spTree>
    <p:extLst>
      <p:ext uri="{BB962C8B-B14F-4D97-AF65-F5344CB8AC3E}">
        <p14:creationId xmlns:p14="http://schemas.microsoft.com/office/powerpoint/2010/main" val="3099897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60901-CC00-41B5-9DB5-24F0530D3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54" y="-1172308"/>
            <a:ext cx="10557962" cy="720447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 Regular"/>
                <a:cs typeface="American Typewriter"/>
              </a:rPr>
              <a:t>“. . . on the one hand a deep vivid </a:t>
            </a:r>
            <a:r>
              <a:rPr lang="en-US" sz="3800" dirty="0">
                <a:solidFill>
                  <a:schemeClr val="accent1"/>
                </a:solidFill>
                <a:latin typeface="Arial Regular"/>
                <a:cs typeface="American Typewriter"/>
              </a:rPr>
              <a:t>imagination</a:t>
            </a:r>
            <a:r>
              <a:rPr lang="en-US" sz="3800" dirty="0">
                <a:solidFill>
                  <a:srgbClr val="000000"/>
                </a:solidFill>
                <a:latin typeface="Arial Regular"/>
                <a:cs typeface="American Typewriter"/>
              </a:rPr>
              <a:t> and on the other a profoundly </a:t>
            </a:r>
            <a:r>
              <a:rPr lang="en-US" sz="3800" dirty="0">
                <a:solidFill>
                  <a:schemeClr val="accent1"/>
                </a:solidFill>
                <a:latin typeface="Arial Regular"/>
                <a:cs typeface="American Typewriter"/>
              </a:rPr>
              <a:t>analytical mind</a:t>
            </a:r>
            <a:r>
              <a:rPr lang="en-US" sz="3800" dirty="0">
                <a:solidFill>
                  <a:srgbClr val="000000"/>
                </a:solidFill>
                <a:latin typeface="Arial Regular"/>
                <a:cs typeface="American Typewriter"/>
              </a:rPr>
              <a:t>.” </a:t>
            </a:r>
          </a:p>
          <a:p>
            <a:pPr marL="0" indent="0">
              <a:buNone/>
            </a:pPr>
            <a:endParaRPr lang="en-US" sz="36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300" dirty="0">
                <a:solidFill>
                  <a:srgbClr val="000000"/>
                </a:solidFill>
                <a:latin typeface="Arial Regular"/>
                <a:cs typeface="Bookman Old Style"/>
              </a:rPr>
              <a:t>-Clyde Kilby</a:t>
            </a:r>
          </a:p>
        </p:txBody>
      </p:sp>
      <p:pic>
        <p:nvPicPr>
          <p:cNvPr id="4" name="Picture 3" descr="Lewi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908" y="2543908"/>
            <a:ext cx="4314092" cy="431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1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80F44-4B95-438B-B2A2-4A8D0EFDFF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8891" y="422032"/>
            <a:ext cx="5158155" cy="6218474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4400" dirty="0">
                <a:solidFill>
                  <a:srgbClr val="000000"/>
                </a:solidFill>
                <a:latin typeface="Arial Regular"/>
                <a:cs typeface="American Typewriter"/>
              </a:rPr>
              <a:t>“The two strands that run through C. S. Lewis’s books are ‘</a:t>
            </a:r>
            <a:r>
              <a:rPr lang="en-US" sz="14400" dirty="0">
                <a:solidFill>
                  <a:srgbClr val="C30F0E"/>
                </a:solidFill>
                <a:latin typeface="Arial Regular"/>
                <a:cs typeface="American Typewriter"/>
              </a:rPr>
              <a:t>logic</a:t>
            </a:r>
            <a:r>
              <a:rPr lang="en-US" sz="14400" dirty="0">
                <a:solidFill>
                  <a:srgbClr val="000000"/>
                </a:solidFill>
                <a:latin typeface="Arial Regular"/>
                <a:cs typeface="American Typewriter"/>
              </a:rPr>
              <a:t>’ and ‘</a:t>
            </a:r>
            <a:r>
              <a:rPr lang="en-US" sz="14400" dirty="0">
                <a:solidFill>
                  <a:srgbClr val="C30F0E"/>
                </a:solidFill>
                <a:latin typeface="Arial Regular"/>
                <a:cs typeface="American Typewriter"/>
              </a:rPr>
              <a:t>romance</a:t>
            </a:r>
            <a:r>
              <a:rPr lang="en-US" sz="14400" dirty="0">
                <a:solidFill>
                  <a:srgbClr val="000000"/>
                </a:solidFill>
                <a:latin typeface="Arial Regular"/>
                <a:cs typeface="American Typewriter"/>
              </a:rPr>
              <a:t>’ . . .”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7600" dirty="0">
              <a:solidFill>
                <a:srgbClr val="000000"/>
              </a:solidFill>
              <a:latin typeface="Arial Regular"/>
              <a:cs typeface="American Typewriter"/>
            </a:endParaRPr>
          </a:p>
          <a:p>
            <a:pPr marL="0" indent="0">
              <a:buNone/>
            </a:pPr>
            <a:endParaRPr lang="en-US" sz="36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7000" dirty="0">
                <a:solidFill>
                  <a:srgbClr val="000000"/>
                </a:solidFill>
                <a:latin typeface="Arial Regular"/>
                <a:cs typeface="Bookman Old Style"/>
              </a:rPr>
              <a:t>-Chad Walsh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32500" lnSpcReduction="20000"/>
          </a:bodyPr>
          <a:lstStyle/>
          <a:p>
            <a:endParaRPr lang="en-US" dirty="0"/>
          </a:p>
        </p:txBody>
      </p:sp>
      <p:pic>
        <p:nvPicPr>
          <p:cNvPr id="2" name="Picture 1" descr="9780061715051_p0_v1_s550x4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858" y="-25515"/>
            <a:ext cx="4405449" cy="688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983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26099-3C9D-4FC0-9C6E-891B0A991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309" y="-164123"/>
            <a:ext cx="10131425" cy="4302369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FF0000"/>
                </a:solidFill>
                <a:latin typeface="Arial Regular"/>
                <a:cs typeface="Bookman Old Style"/>
              </a:rPr>
              <a:t>Rhetoric</a:t>
            </a:r>
            <a:r>
              <a:rPr lang="en-US" sz="4800" dirty="0">
                <a:solidFill>
                  <a:srgbClr val="000000"/>
                </a:solidFill>
                <a:latin typeface="Arial Regular"/>
                <a:cs typeface="Bookman Old Style"/>
              </a:rPr>
              <a:t>, </a:t>
            </a:r>
            <a:r>
              <a:rPr lang="en-US" sz="4800" b="1" dirty="0">
                <a:solidFill>
                  <a:srgbClr val="FF0000"/>
                </a:solidFill>
                <a:latin typeface="Arial Regular"/>
                <a:cs typeface="Bookman Old Style"/>
              </a:rPr>
              <a:t>Dialectic</a:t>
            </a:r>
            <a:r>
              <a:rPr lang="en-US" sz="4800" dirty="0">
                <a:solidFill>
                  <a:srgbClr val="000000"/>
                </a:solidFill>
                <a:latin typeface="Arial Regular"/>
                <a:cs typeface="Bookman Old Style"/>
              </a:rPr>
              <a:t>, and the </a:t>
            </a:r>
            <a:r>
              <a:rPr lang="en-US" sz="4800" b="1" dirty="0">
                <a:solidFill>
                  <a:srgbClr val="FF0000"/>
                </a:solidFill>
                <a:latin typeface="Arial Regular"/>
                <a:cs typeface="Bookman Old Style"/>
              </a:rPr>
              <a:t>Poetic</a:t>
            </a:r>
          </a:p>
        </p:txBody>
      </p:sp>
    </p:spTree>
    <p:extLst>
      <p:ext uri="{BB962C8B-B14F-4D97-AF65-F5344CB8AC3E}">
        <p14:creationId xmlns:p14="http://schemas.microsoft.com/office/powerpoint/2010/main" val="1852654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26099-3C9D-4FC0-9C6E-891B0A991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384" y="1512278"/>
            <a:ext cx="10802815" cy="470640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  <a:latin typeface="Arial Regular"/>
                <a:cs typeface="Bookman Old Style"/>
              </a:rPr>
              <a:t>Rhetoric:  </a:t>
            </a:r>
            <a:r>
              <a:rPr lang="en-US" sz="4800" dirty="0">
                <a:solidFill>
                  <a:schemeClr val="bg1"/>
                </a:solidFill>
                <a:latin typeface="Arial Regular"/>
                <a:cs typeface="Bookman Old Style"/>
              </a:rPr>
              <a:t>Discovering the available  </a:t>
            </a:r>
          </a:p>
          <a:p>
            <a:pPr marL="0" indent="0">
              <a:buNone/>
            </a:pPr>
            <a:r>
              <a:rPr lang="en-US" sz="4800" dirty="0">
                <a:solidFill>
                  <a:schemeClr val="bg1"/>
                </a:solidFill>
                <a:latin typeface="Arial Regular"/>
                <a:cs typeface="Bookman Old Style"/>
              </a:rPr>
              <a:t>                  means of </a:t>
            </a:r>
            <a:r>
              <a:rPr lang="en-US" sz="4800" b="1" dirty="0">
                <a:solidFill>
                  <a:schemeClr val="accent1"/>
                </a:solidFill>
                <a:latin typeface="Arial Regular"/>
                <a:cs typeface="Bookman Old Style"/>
              </a:rPr>
              <a:t>persuasion</a:t>
            </a: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  <a:latin typeface="Arial Regular"/>
              <a:cs typeface="Bookman Old Style"/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  <a:latin typeface="Arial Regular"/>
                <a:cs typeface="Bookman Old Style"/>
              </a:rPr>
              <a:t>Dialectic: </a:t>
            </a:r>
            <a:r>
              <a:rPr lang="en-US" sz="4800" dirty="0">
                <a:solidFill>
                  <a:schemeClr val="bg1"/>
                </a:solidFill>
                <a:latin typeface="Arial Regular"/>
                <a:cs typeface="Bookman Old Style"/>
              </a:rPr>
              <a:t>The art of </a:t>
            </a:r>
            <a:r>
              <a:rPr lang="en-US" sz="4800" b="1" dirty="0">
                <a:solidFill>
                  <a:schemeClr val="accent1"/>
                </a:solidFill>
                <a:latin typeface="Arial Regular"/>
                <a:cs typeface="Bookman Old Style"/>
              </a:rPr>
              <a:t>disputation</a:t>
            </a: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  <a:latin typeface="Arial Regular"/>
              <a:cs typeface="Bookman Old Style"/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  <a:latin typeface="Arial Regular"/>
                <a:cs typeface="Bookman Old Style"/>
              </a:rPr>
              <a:t>Poetic</a:t>
            </a:r>
            <a:r>
              <a:rPr lang="en-US" sz="4800" dirty="0">
                <a:solidFill>
                  <a:schemeClr val="bg1"/>
                </a:solidFill>
                <a:latin typeface="Arial Regular"/>
                <a:cs typeface="Bookman Old Style"/>
              </a:rPr>
              <a:t>:     </a:t>
            </a:r>
            <a:r>
              <a:rPr lang="en-US" sz="4800" b="1" dirty="0">
                <a:solidFill>
                  <a:schemeClr val="accent1"/>
                </a:solidFill>
                <a:latin typeface="Arial Regular"/>
                <a:cs typeface="Bookman Old Style"/>
              </a:rPr>
              <a:t>Imaginative literature    </a:t>
            </a:r>
          </a:p>
          <a:p>
            <a:pPr marL="0" indent="0">
              <a:buNone/>
            </a:pPr>
            <a:r>
              <a:rPr lang="en-US" sz="4800" dirty="0">
                <a:solidFill>
                  <a:schemeClr val="bg1"/>
                </a:solidFill>
                <a:latin typeface="Arial Regular"/>
                <a:cs typeface="Bookman Old Style"/>
              </a:rPr>
              <a:t>                 whether prose or verse</a:t>
            </a:r>
          </a:p>
        </p:txBody>
      </p:sp>
    </p:spTree>
    <p:extLst>
      <p:ext uri="{BB962C8B-B14F-4D97-AF65-F5344CB8AC3E}">
        <p14:creationId xmlns:p14="http://schemas.microsoft.com/office/powerpoint/2010/main" val="2043671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FAECB-E6B6-4E2C-98B7-DAF921F47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71" y="-1277815"/>
            <a:ext cx="10515600" cy="8135815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400" dirty="0">
                <a:solidFill>
                  <a:schemeClr val="bg1"/>
                </a:solidFill>
                <a:latin typeface="Arial Regular"/>
                <a:cs typeface="Bookman Old Style"/>
              </a:rPr>
              <a:t>Principle Two: 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chemeClr val="bg1"/>
                </a:solidFill>
                <a:latin typeface="Arial Regular"/>
                <a:cs typeface="Bookman Old Style"/>
              </a:rPr>
              <a:t>Effective communicators are </a:t>
            </a:r>
          </a:p>
          <a:p>
            <a:pPr marL="0" indent="0" algn="ctr">
              <a:buNone/>
            </a:pPr>
            <a:r>
              <a:rPr lang="en-US" sz="4400" b="1" dirty="0">
                <a:solidFill>
                  <a:srgbClr val="C30F0E"/>
                </a:solidFill>
                <a:latin typeface="Arial Regular"/>
                <a:cs typeface="Bookman Old Style"/>
              </a:rPr>
              <a:t>Intentional</a:t>
            </a:r>
            <a:endParaRPr lang="en-US" sz="4400" dirty="0">
              <a:latin typeface="Arial Regular"/>
              <a:cs typeface="Bookman Old Styl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954" y="4192171"/>
            <a:ext cx="4443046" cy="266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914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816DE-04AF-48FC-A3D4-F36EA492F7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70285" y="1013444"/>
            <a:ext cx="5181600" cy="463707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4200" dirty="0">
                <a:solidFill>
                  <a:schemeClr val="bg1"/>
                </a:solidFill>
                <a:latin typeface="Arial Regular"/>
                <a:cs typeface="American Typewriter"/>
              </a:rPr>
              <a:t>“</a:t>
            </a:r>
            <a:r>
              <a:rPr lang="en-US" sz="3800" dirty="0">
                <a:solidFill>
                  <a:schemeClr val="bg1"/>
                </a:solidFill>
                <a:latin typeface="Arial Regular"/>
                <a:cs typeface="American Typewriter"/>
              </a:rPr>
              <a:t>The first Qualification for judging any piece of workmanship from a corkscrew to a cathedral is to know what it is—</a:t>
            </a:r>
            <a:r>
              <a:rPr lang="en-US" sz="3800" b="1" dirty="0">
                <a:solidFill>
                  <a:schemeClr val="accent1"/>
                </a:solidFill>
                <a:latin typeface="Arial Regular"/>
                <a:cs typeface="American Typewriter"/>
              </a:rPr>
              <a:t>what it was intended to do </a:t>
            </a:r>
            <a:r>
              <a:rPr lang="en-US" sz="3800" dirty="0">
                <a:solidFill>
                  <a:schemeClr val="bg1"/>
                </a:solidFill>
                <a:latin typeface="Arial Regular"/>
                <a:cs typeface="American Typewriter"/>
              </a:rPr>
              <a:t>and how it is meant to be used.”</a:t>
            </a:r>
            <a:endParaRPr lang="en-US" sz="33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300" dirty="0">
                <a:solidFill>
                  <a:schemeClr val="bg1"/>
                </a:solidFill>
                <a:latin typeface="Arial Regular"/>
                <a:cs typeface="Bookman Old Style"/>
              </a:rPr>
              <a:t>-</a:t>
            </a:r>
            <a:r>
              <a:rPr lang="en-US" dirty="0">
                <a:solidFill>
                  <a:schemeClr val="bg1"/>
                </a:solidFill>
                <a:latin typeface="Arial Regular"/>
                <a:cs typeface="Bookman Old Style"/>
              </a:rPr>
              <a:t>C.S. Lewis, </a:t>
            </a:r>
            <a:r>
              <a:rPr lang="en-US" i="1" dirty="0">
                <a:solidFill>
                  <a:schemeClr val="bg1"/>
                </a:solidFill>
                <a:latin typeface="Arial Regular"/>
                <a:cs typeface="Bookman Old Style"/>
              </a:rPr>
              <a:t>A Preface to Paradise Lost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  <p:pic>
        <p:nvPicPr>
          <p:cNvPr id="2" name="Picture 1" descr="220px-APrefaceToParadiseLo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998" y="833562"/>
            <a:ext cx="4602002" cy="602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792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EB7FD-2EEA-417E-965B-449BF11AAE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799" y="-398585"/>
            <a:ext cx="5345723" cy="8310304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4800" dirty="0">
                <a:solidFill>
                  <a:schemeClr val="bg1"/>
                </a:solidFill>
                <a:latin typeface="Arial Regular"/>
                <a:cs typeface="American Typewriter"/>
              </a:rPr>
              <a:t>“. . . language . . . </a:t>
            </a:r>
            <a:r>
              <a:rPr lang="en-US" sz="4800" u="sng" dirty="0">
                <a:solidFill>
                  <a:schemeClr val="bg1"/>
                </a:solidFill>
                <a:latin typeface="Arial Regular"/>
                <a:cs typeface="American Typewriter"/>
              </a:rPr>
              <a:t>intended</a:t>
            </a:r>
            <a:r>
              <a:rPr lang="en-US" sz="4800" dirty="0">
                <a:solidFill>
                  <a:schemeClr val="bg1"/>
                </a:solidFill>
                <a:latin typeface="Arial Regular"/>
                <a:cs typeface="American Typewriter"/>
              </a:rPr>
              <a:t> to be signs by the person who makes them.”</a:t>
            </a:r>
            <a:endParaRPr lang="en-US" sz="4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Arial Regular"/>
                <a:cs typeface="Bookman Old Style"/>
              </a:rPr>
              <a:t>-C. S. Lewis, </a:t>
            </a:r>
            <a:r>
              <a:rPr lang="en-US" sz="2000" i="1" dirty="0">
                <a:solidFill>
                  <a:schemeClr val="bg1"/>
                </a:solidFill>
                <a:latin typeface="Arial Regular"/>
                <a:cs typeface="Bookman Old Style"/>
              </a:rPr>
              <a:t>Language and Human Nature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35868C-883F-4764-9F44-20D0F10E96AF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187" y="1469036"/>
            <a:ext cx="6463293" cy="363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79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EB7FD-2EEA-417E-965B-449BF11AAE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6581" y="-164122"/>
            <a:ext cx="5181600" cy="8425394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4800" dirty="0">
                <a:solidFill>
                  <a:schemeClr val="bg1"/>
                </a:solidFill>
                <a:latin typeface="Arial Regular"/>
                <a:cs typeface="American Typewriter"/>
              </a:rPr>
              <a:t>“. . . language is vocal noise with a meaning.”</a:t>
            </a:r>
          </a:p>
          <a:p>
            <a:pPr marL="0" indent="0">
              <a:lnSpc>
                <a:spcPct val="130000"/>
              </a:lnSpc>
              <a:buNone/>
            </a:pPr>
            <a:endParaRPr lang="en-US" sz="4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Arial Regular"/>
                <a:cs typeface="Bookman Old Style"/>
              </a:rPr>
              <a:t>-C. S. Lewis, </a:t>
            </a:r>
            <a:r>
              <a:rPr lang="en-US" sz="2000" i="1" dirty="0">
                <a:solidFill>
                  <a:schemeClr val="bg1"/>
                </a:solidFill>
                <a:latin typeface="Arial Regular"/>
                <a:cs typeface="Bookman Old Style"/>
              </a:rPr>
              <a:t>Language and Human Nature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35868C-883F-4764-9F44-20D0F10E96AF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187" y="1469036"/>
            <a:ext cx="6463293" cy="363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295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1311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D0624-DCD0-4082-AE79-09D67972F9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5476" y="-691662"/>
            <a:ext cx="6447693" cy="8119205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 Regular"/>
                <a:cs typeface="American Typewriter"/>
              </a:rPr>
              <a:t>“The way for a person to develop a </a:t>
            </a:r>
            <a:r>
              <a:rPr lang="en-US" sz="3200" dirty="0">
                <a:solidFill>
                  <a:srgbClr val="C30F0E"/>
                </a:solidFill>
                <a:latin typeface="Arial Regular"/>
                <a:cs typeface="American Typewriter"/>
              </a:rPr>
              <a:t>style</a:t>
            </a:r>
            <a:r>
              <a:rPr lang="en-US" sz="3200" dirty="0">
                <a:solidFill>
                  <a:srgbClr val="000000"/>
                </a:solidFill>
                <a:latin typeface="Arial Regular"/>
                <a:cs typeface="American Typewriter"/>
              </a:rPr>
              <a:t> is (a) to know exactly what he wants to say, and (b) to be sure he is saying exactly that . . . I sometimes think that writing is like driving sheep down a road. If there is any gate open to the left or the right the readers will most certainly go into it.”</a:t>
            </a:r>
            <a:endParaRPr lang="en-US" sz="1200" dirty="0">
              <a:solidFill>
                <a:srgbClr val="000000"/>
              </a:solidFill>
              <a:latin typeface="Arial Regular"/>
              <a:cs typeface="American Typewriter"/>
            </a:endParaRPr>
          </a:p>
          <a:p>
            <a:pPr marL="0" indent="0">
              <a:buNone/>
            </a:pPr>
            <a:r>
              <a:rPr lang="en-US" dirty="0">
                <a:latin typeface="Arial Regular"/>
                <a:cs typeface="Bookman Old Style"/>
              </a:rPr>
              <a:t>-</a:t>
            </a:r>
            <a:r>
              <a:rPr lang="en-US" dirty="0">
                <a:solidFill>
                  <a:schemeClr val="bg1"/>
                </a:solidFill>
                <a:latin typeface="Arial Regular"/>
                <a:cs typeface="Bookman Old Style"/>
              </a:rPr>
              <a:t>C. S. Lewis, </a:t>
            </a:r>
            <a:r>
              <a:rPr lang="en-US" i="1" dirty="0">
                <a:solidFill>
                  <a:schemeClr val="bg1"/>
                </a:solidFill>
                <a:latin typeface="Arial Regular"/>
                <a:cs typeface="Bookman Old Style"/>
              </a:rPr>
              <a:t>God in the Dock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Picture 4" descr="x5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686" y="340770"/>
            <a:ext cx="4074562" cy="614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2976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228C3-77A1-443A-ACC4-6FD1E6C3D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477" y="93786"/>
            <a:ext cx="9075772" cy="591031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en-US" sz="3600" dirty="0">
              <a:solidFill>
                <a:schemeClr val="bg1"/>
              </a:solidFill>
              <a:latin typeface="Arial Regular"/>
              <a:cs typeface="American Typewriter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3600" dirty="0">
                <a:solidFill>
                  <a:schemeClr val="bg1"/>
                </a:solidFill>
                <a:latin typeface="Arial Regular"/>
                <a:cs typeface="American Typewriter"/>
              </a:rPr>
              <a:t>“In the very process of eliminating from your matter all that is technical, learned or allusive, you will discover, perhaps for the first time, the true value of learned language: namely, </a:t>
            </a:r>
            <a:r>
              <a:rPr lang="en-US" sz="3600" dirty="0">
                <a:solidFill>
                  <a:schemeClr val="accent1"/>
                </a:solidFill>
                <a:latin typeface="Arial Regular"/>
                <a:cs typeface="American Typewriter"/>
              </a:rPr>
              <a:t>brevity</a:t>
            </a:r>
            <a:r>
              <a:rPr lang="en-US" sz="3600" dirty="0">
                <a:solidFill>
                  <a:schemeClr val="bg1"/>
                </a:solidFill>
                <a:latin typeface="Arial Regular"/>
                <a:cs typeface="American Typewriter"/>
              </a:rPr>
              <a:t>.”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Arial Regular"/>
              <a:cs typeface="American Typewriter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Arial Regular"/>
                <a:cs typeface="Bookman Old Style"/>
              </a:rPr>
              <a:t>- C. S. Lewis, </a:t>
            </a:r>
            <a:r>
              <a:rPr lang="en-US" i="1" dirty="0">
                <a:solidFill>
                  <a:schemeClr val="bg1"/>
                </a:solidFill>
                <a:latin typeface="Arial Regular"/>
                <a:cs typeface="Bookman Old Style"/>
              </a:rPr>
              <a:t>God in the Dock</a:t>
            </a:r>
          </a:p>
        </p:txBody>
      </p:sp>
      <p:pic>
        <p:nvPicPr>
          <p:cNvPr id="4" name="Picture 3" descr="x5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207" y="3004973"/>
            <a:ext cx="2556793" cy="385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619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104E6-5304-4D80-B59E-1C34075EC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774" y="-597877"/>
            <a:ext cx="11900452" cy="4865078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400" dirty="0">
              <a:solidFill>
                <a:srgbClr val="000000"/>
              </a:solidFill>
              <a:latin typeface="Arial Regular"/>
              <a:cs typeface="Bookman Old Style"/>
            </a:endParaRPr>
          </a:p>
          <a:p>
            <a:pPr marL="0" indent="0" algn="ctr">
              <a:buNone/>
            </a:pPr>
            <a:r>
              <a:rPr lang="en-US" sz="4400" dirty="0">
                <a:solidFill>
                  <a:srgbClr val="000000"/>
                </a:solidFill>
                <a:latin typeface="Arial Regular"/>
                <a:cs typeface="Bookman Old Style"/>
              </a:rPr>
              <a:t>Principle Three: </a:t>
            </a:r>
          </a:p>
          <a:p>
            <a:pPr marL="0" indent="0" algn="ctr">
              <a:buNone/>
            </a:pPr>
            <a:endParaRPr lang="en-US" sz="1200" dirty="0">
              <a:solidFill>
                <a:srgbClr val="000000"/>
              </a:solidFill>
              <a:latin typeface="Arial Regular"/>
              <a:cs typeface="Bookman Old Style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Arial Regular"/>
                <a:cs typeface="Bookman Old Style"/>
              </a:rPr>
              <a:t>Effective communicators are </a:t>
            </a:r>
            <a:r>
              <a:rPr lang="en-US" sz="4400" b="1" dirty="0">
                <a:solidFill>
                  <a:srgbClr val="C30F0E"/>
                </a:solidFill>
                <a:latin typeface="Arial Regular"/>
                <a:cs typeface="Bookman Old Style"/>
              </a:rPr>
              <a:t>Transpositional</a:t>
            </a:r>
            <a:endParaRPr lang="en-US" sz="4400" dirty="0">
              <a:solidFill>
                <a:srgbClr val="000000"/>
              </a:solidFill>
              <a:latin typeface="Arial Regular"/>
              <a:cs typeface="Bookman Old Styl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923" y="3938952"/>
            <a:ext cx="4865077" cy="29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518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78BF4-CDD3-4C2B-AEBF-1BE955F3E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69" y="1582615"/>
            <a:ext cx="9947031" cy="4594348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Arial Regular"/>
                <a:cs typeface="Bookman Old Style"/>
              </a:rPr>
              <a:t>Translation</a:t>
            </a:r>
            <a:r>
              <a:rPr lang="en-US" sz="6000" dirty="0">
                <a:solidFill>
                  <a:schemeClr val="bg1"/>
                </a:solidFill>
                <a:latin typeface="Arial Regular"/>
                <a:cs typeface="Bookman Old Style"/>
              </a:rPr>
              <a:t>: A prelude to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6000" b="1" dirty="0">
                <a:solidFill>
                  <a:srgbClr val="C30F0E"/>
                </a:solidFill>
                <a:latin typeface="Arial Regular"/>
                <a:cs typeface="Bookman Old Style"/>
              </a:rPr>
              <a:t>Transposition</a:t>
            </a:r>
            <a:r>
              <a:rPr lang="en-US" sz="4400" dirty="0">
                <a:latin typeface="Arial Regular"/>
                <a:cs typeface="Bookman Old Style"/>
              </a:rPr>
              <a:t>.</a:t>
            </a:r>
          </a:p>
          <a:p>
            <a:pPr marL="0" indent="0" algn="ctr">
              <a:buNone/>
            </a:pPr>
            <a:endParaRPr lang="en-US" sz="4400" dirty="0">
              <a:latin typeface="Book Antiqua"/>
              <a:cs typeface="Book Antiqua"/>
            </a:endParaRPr>
          </a:p>
          <a:p>
            <a:pPr marL="0" indent="0" algn="ctr">
              <a:buNone/>
            </a:pPr>
            <a:endParaRPr lang="en-US" sz="4400" dirty="0">
              <a:latin typeface="Book Antiqua"/>
              <a:cs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39638660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28D5C-1AB4-449F-B8F5-BE13C992C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292" y="-563286"/>
            <a:ext cx="10389433" cy="5157633"/>
          </a:xfrm>
        </p:spPr>
        <p:txBody>
          <a:bodyPr/>
          <a:lstStyle/>
          <a:p>
            <a:pPr marL="0" indent="0">
              <a:buNone/>
            </a:pPr>
            <a:endParaRPr lang="en-US" sz="3600" dirty="0">
              <a:solidFill>
                <a:schemeClr val="bg2">
                  <a:lumMod val="50000"/>
                </a:schemeClr>
              </a:solidFill>
              <a:latin typeface="Arial Regular"/>
              <a:cs typeface="Bookman Old Style"/>
            </a:endParaRP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Arial Regular"/>
                <a:cs typeface="American Typewriter"/>
              </a:rPr>
              <a:t>“My task is simply that of a </a:t>
            </a:r>
            <a:r>
              <a:rPr lang="en-US" sz="4400" b="1" dirty="0">
                <a:solidFill>
                  <a:schemeClr val="accent1"/>
                </a:solidFill>
                <a:latin typeface="Arial Regular"/>
                <a:cs typeface="American Typewriter"/>
              </a:rPr>
              <a:t>translator</a:t>
            </a:r>
            <a:r>
              <a:rPr lang="en-US" sz="4400" dirty="0">
                <a:solidFill>
                  <a:schemeClr val="bg1"/>
                </a:solidFill>
                <a:latin typeface="Arial Regular"/>
                <a:cs typeface="American Typewriter"/>
              </a:rPr>
              <a:t>.” 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Arial Regular"/>
              <a:cs typeface="Bookman Old Style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Arial Regular"/>
                <a:cs typeface="Bookman Old Style"/>
              </a:rPr>
              <a:t>-C. S. Lewis, “Rejoinder to Dr. </a:t>
            </a:r>
            <a:r>
              <a:rPr lang="en-US" dirty="0" err="1">
                <a:solidFill>
                  <a:schemeClr val="bg1"/>
                </a:solidFill>
                <a:latin typeface="Arial Regular"/>
                <a:cs typeface="Bookman Old Style"/>
              </a:rPr>
              <a:t>Pittenger</a:t>
            </a:r>
            <a:r>
              <a:rPr lang="en-US" dirty="0">
                <a:solidFill>
                  <a:schemeClr val="bg1"/>
                </a:solidFill>
                <a:latin typeface="Arial Regular"/>
                <a:cs typeface="Bookman Old Style"/>
              </a:rPr>
              <a:t>”</a:t>
            </a:r>
          </a:p>
        </p:txBody>
      </p:sp>
      <p:pic>
        <p:nvPicPr>
          <p:cNvPr id="8" name="Picture 7" descr="Pittenger 2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708" y="3926914"/>
            <a:ext cx="7819292" cy="293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9497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F41B2-8277-41B4-BCB5-08654C731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6" y="773723"/>
            <a:ext cx="10515600" cy="5812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Arial Regular"/>
                <a:cs typeface="American Typewriter"/>
              </a:rPr>
              <a:t>“I have come to the conviction that if you </a:t>
            </a:r>
          </a:p>
          <a:p>
            <a:pPr marL="0" indent="0">
              <a:buNone/>
            </a:pPr>
            <a:r>
              <a:rPr lang="en-US" sz="4000" u="sng" dirty="0">
                <a:solidFill>
                  <a:schemeClr val="bg1"/>
                </a:solidFill>
                <a:latin typeface="Arial Regular"/>
                <a:cs typeface="American Typewriter"/>
              </a:rPr>
              <a:t>cannot translate your thoughts </a:t>
            </a:r>
          </a:p>
          <a:p>
            <a:pPr marL="0" indent="0">
              <a:buNone/>
            </a:pPr>
            <a:r>
              <a:rPr lang="en-US" sz="4000" u="sng" dirty="0">
                <a:solidFill>
                  <a:schemeClr val="bg1"/>
                </a:solidFill>
                <a:latin typeface="Arial Regular"/>
                <a:cs typeface="American Typewriter"/>
              </a:rPr>
              <a:t>into uneducated language</a:t>
            </a:r>
            <a:r>
              <a:rPr lang="en-US" sz="4000" dirty="0">
                <a:solidFill>
                  <a:schemeClr val="bg1"/>
                </a:solidFill>
                <a:latin typeface="Arial Regular"/>
                <a:cs typeface="American Typewriter"/>
              </a:rPr>
              <a:t>, then 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C30F0E"/>
                </a:solidFill>
                <a:latin typeface="Arial Regular"/>
                <a:cs typeface="Bookman Old Style"/>
              </a:rPr>
              <a:t>your thoughts were confused</a:t>
            </a:r>
            <a:r>
              <a:rPr lang="en-US" sz="4000" dirty="0">
                <a:solidFill>
                  <a:schemeClr val="bg1"/>
                </a:solidFill>
                <a:latin typeface="Arial Regular"/>
                <a:cs typeface="Bookman Old Style"/>
              </a:rPr>
              <a:t>.”</a:t>
            </a:r>
          </a:p>
          <a:p>
            <a:pPr marL="0" indent="0">
              <a:buNone/>
            </a:pPr>
            <a:endParaRPr lang="en-US" sz="3600" dirty="0">
              <a:latin typeface="Arial Regular"/>
              <a:cs typeface="Bookman Old Style"/>
            </a:endParaRPr>
          </a:p>
          <a:p>
            <a:pPr marL="0" indent="0">
              <a:buNone/>
            </a:pPr>
            <a:endParaRPr lang="en-US" sz="3600" dirty="0">
              <a:latin typeface="Arial Regular"/>
              <a:cs typeface="Bookman Old Style"/>
            </a:endParaRPr>
          </a:p>
          <a:p>
            <a:pPr marL="0" indent="0">
              <a:buNone/>
            </a:pPr>
            <a:r>
              <a:rPr lang="en-US" dirty="0">
                <a:latin typeface="Arial Regular"/>
                <a:cs typeface="Bookman Old Style"/>
              </a:rPr>
              <a:t>-</a:t>
            </a:r>
            <a:r>
              <a:rPr lang="en-US" dirty="0">
                <a:solidFill>
                  <a:schemeClr val="bg1"/>
                </a:solidFill>
                <a:latin typeface="Arial Regular"/>
                <a:cs typeface="Bookman Old Style"/>
              </a:rPr>
              <a:t>C. S. Lewis, “Christian Apologetics”</a:t>
            </a:r>
          </a:p>
        </p:txBody>
      </p:sp>
      <p:pic>
        <p:nvPicPr>
          <p:cNvPr id="2" name="Picture 1" descr="r1205659_1565016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977" y="3836214"/>
            <a:ext cx="4526023" cy="302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6473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959BD-9388-48B0-90B1-23CA08781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1" y="1488831"/>
            <a:ext cx="11483008" cy="4115838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5400" b="1" dirty="0">
                <a:solidFill>
                  <a:schemeClr val="accent1"/>
                </a:solidFill>
                <a:latin typeface="Arial Regular"/>
                <a:cs typeface="Bookman Old Style"/>
              </a:rPr>
              <a:t>Transposition</a:t>
            </a:r>
            <a:r>
              <a:rPr lang="en-US" sz="4400" dirty="0">
                <a:solidFill>
                  <a:schemeClr val="bg1"/>
                </a:solidFill>
                <a:latin typeface="Arial Regular"/>
                <a:cs typeface="Bookman Old Style"/>
              </a:rPr>
              <a:t>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400" b="1" dirty="0">
                <a:solidFill>
                  <a:schemeClr val="bg1"/>
                </a:solidFill>
                <a:latin typeface="Arial Regular"/>
                <a:cs typeface="Bookman Old Style"/>
              </a:rPr>
              <a:t>Communicating an emotionally rich experience </a:t>
            </a:r>
            <a:r>
              <a:rPr lang="en-US" sz="4400" dirty="0">
                <a:solidFill>
                  <a:schemeClr val="bg1"/>
                </a:solidFill>
                <a:latin typeface="Arial Regular"/>
                <a:cs typeface="Bookman Old Style"/>
              </a:rPr>
              <a:t>(often through the use of metaphor, allegory, simile, comparison, story or myth)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400" b="1" dirty="0">
                <a:solidFill>
                  <a:schemeClr val="bg1"/>
                </a:solidFill>
                <a:latin typeface="Arial Regular"/>
                <a:cs typeface="Bookman Old Style"/>
              </a:rPr>
              <a:t>to help others discover the meaning of the experience</a:t>
            </a:r>
            <a:r>
              <a:rPr lang="en-US" sz="4400" dirty="0">
                <a:solidFill>
                  <a:schemeClr val="bg1"/>
                </a:solidFill>
                <a:latin typeface="Arial Regular"/>
                <a:cs typeface="Bookman Old Style"/>
              </a:rPr>
              <a:t>. </a:t>
            </a:r>
          </a:p>
          <a:p>
            <a:pPr marL="0" indent="0">
              <a:lnSpc>
                <a:spcPct val="120000"/>
              </a:lnSpc>
              <a:buNone/>
            </a:pPr>
            <a:endParaRPr lang="en-US" sz="4400" u="sng" dirty="0">
              <a:solidFill>
                <a:schemeClr val="bg1"/>
              </a:solidFill>
              <a:latin typeface="Arial Regular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6347895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959BD-9388-48B0-90B1-23CA08781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03" y="1253331"/>
            <a:ext cx="8148405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5400" b="1" dirty="0">
                <a:solidFill>
                  <a:schemeClr val="accent1"/>
                </a:solidFill>
                <a:latin typeface="Arial Regular"/>
                <a:cs typeface="Bookman Old Style"/>
              </a:rPr>
              <a:t>Transposition</a:t>
            </a:r>
            <a:r>
              <a:rPr lang="en-US" sz="4400" dirty="0">
                <a:solidFill>
                  <a:schemeClr val="bg1"/>
                </a:solidFill>
                <a:latin typeface="Arial Regular"/>
                <a:cs typeface="Bookman Old Style"/>
              </a:rPr>
              <a:t>: </a:t>
            </a:r>
          </a:p>
          <a:p>
            <a:pPr>
              <a:lnSpc>
                <a:spcPct val="120000"/>
              </a:lnSpc>
            </a:pPr>
            <a:r>
              <a:rPr lang="en-US" sz="4400" dirty="0">
                <a:solidFill>
                  <a:schemeClr val="bg1"/>
                </a:solidFill>
                <a:latin typeface="Arial Regular"/>
                <a:cs typeface="Bookman Old Style"/>
              </a:rPr>
              <a:t> </a:t>
            </a:r>
            <a:r>
              <a:rPr lang="en-US" sz="4400" u="sng" dirty="0">
                <a:solidFill>
                  <a:schemeClr val="bg1"/>
                </a:solidFill>
                <a:latin typeface="Arial Regular"/>
                <a:cs typeface="Bookman Old Style"/>
              </a:rPr>
              <a:t>Higher</a:t>
            </a:r>
            <a:r>
              <a:rPr lang="en-US" sz="4400" dirty="0">
                <a:solidFill>
                  <a:schemeClr val="bg1"/>
                </a:solidFill>
                <a:latin typeface="Arial Regular"/>
                <a:cs typeface="Bookman Old Style"/>
              </a:rPr>
              <a:t> to </a:t>
            </a:r>
            <a:r>
              <a:rPr lang="en-US" sz="4400" u="sng" dirty="0">
                <a:solidFill>
                  <a:schemeClr val="bg1"/>
                </a:solidFill>
                <a:latin typeface="Arial Regular"/>
                <a:cs typeface="Bookman Old Style"/>
              </a:rPr>
              <a:t>lower</a:t>
            </a:r>
            <a:endParaRPr lang="en-US" sz="4400" dirty="0">
              <a:solidFill>
                <a:schemeClr val="bg1"/>
              </a:solidFill>
              <a:latin typeface="Arial Regular"/>
              <a:cs typeface="Bookman Old Style"/>
            </a:endParaRPr>
          </a:p>
          <a:p>
            <a:pPr>
              <a:lnSpc>
                <a:spcPct val="120000"/>
              </a:lnSpc>
            </a:pPr>
            <a:r>
              <a:rPr lang="en-US" sz="4400" dirty="0">
                <a:solidFill>
                  <a:schemeClr val="bg1"/>
                </a:solidFill>
                <a:latin typeface="Arial Regular"/>
                <a:cs typeface="Bookman Old Style"/>
              </a:rPr>
              <a:t> </a:t>
            </a:r>
            <a:r>
              <a:rPr lang="en-US" sz="4400" u="sng" dirty="0">
                <a:solidFill>
                  <a:schemeClr val="bg1"/>
                </a:solidFill>
                <a:latin typeface="Arial Regular"/>
                <a:cs typeface="Bookman Old Style"/>
              </a:rPr>
              <a:t>Richer</a:t>
            </a:r>
            <a:r>
              <a:rPr lang="en-US" sz="4400" dirty="0">
                <a:solidFill>
                  <a:schemeClr val="bg1"/>
                </a:solidFill>
                <a:latin typeface="Arial Regular"/>
                <a:cs typeface="Bookman Old Style"/>
              </a:rPr>
              <a:t> to </a:t>
            </a:r>
            <a:r>
              <a:rPr lang="en-US" sz="4400" u="sng" dirty="0">
                <a:solidFill>
                  <a:schemeClr val="bg1"/>
                </a:solidFill>
                <a:latin typeface="Arial Regular"/>
                <a:cs typeface="Bookman Old Style"/>
              </a:rPr>
              <a:t>poorer</a:t>
            </a:r>
          </a:p>
          <a:p>
            <a:pPr>
              <a:lnSpc>
                <a:spcPct val="120000"/>
              </a:lnSpc>
            </a:pPr>
            <a:r>
              <a:rPr lang="en-US" sz="4400" dirty="0">
                <a:solidFill>
                  <a:schemeClr val="bg1"/>
                </a:solidFill>
                <a:latin typeface="Arial Regular"/>
                <a:cs typeface="Bookman Old Style"/>
              </a:rPr>
              <a:t> </a:t>
            </a:r>
            <a:r>
              <a:rPr lang="en-US" sz="4400" u="sng" dirty="0">
                <a:solidFill>
                  <a:schemeClr val="bg1"/>
                </a:solidFill>
                <a:latin typeface="Arial Regular"/>
                <a:cs typeface="Bookman Old Style"/>
              </a:rPr>
              <a:t>Ineffable</a:t>
            </a:r>
            <a:r>
              <a:rPr lang="en-US" sz="4400" dirty="0">
                <a:solidFill>
                  <a:schemeClr val="bg1"/>
                </a:solidFill>
                <a:latin typeface="Arial Regular"/>
                <a:cs typeface="Bookman Old Style"/>
              </a:rPr>
              <a:t> to </a:t>
            </a:r>
            <a:r>
              <a:rPr lang="en-US" sz="4400" u="sng" dirty="0">
                <a:solidFill>
                  <a:schemeClr val="bg1"/>
                </a:solidFill>
                <a:latin typeface="Arial Regular"/>
                <a:cs typeface="Bookman Old Style"/>
              </a:rPr>
              <a:t>effable</a:t>
            </a:r>
          </a:p>
        </p:txBody>
      </p:sp>
    </p:spTree>
    <p:extLst>
      <p:ext uri="{BB962C8B-B14F-4D97-AF65-F5344CB8AC3E}">
        <p14:creationId xmlns:p14="http://schemas.microsoft.com/office/powerpoint/2010/main" val="125654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DA43B-146A-4B81-9180-D9FE882702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19300" y="1116455"/>
            <a:ext cx="5181600" cy="6180332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3800" dirty="0">
                <a:solidFill>
                  <a:schemeClr val="bg1"/>
                </a:solidFill>
                <a:latin typeface="Arial Regular"/>
                <a:cs typeface="American Typewriter"/>
              </a:rPr>
              <a:t>“If you are making a piano version of a piece originally scored for an orchestra, then </a:t>
            </a:r>
            <a:r>
              <a:rPr lang="en-US" sz="3800" u="sng" dirty="0">
                <a:solidFill>
                  <a:schemeClr val="bg1"/>
                </a:solidFill>
                <a:latin typeface="Arial Regular"/>
                <a:cs typeface="American Typewriter"/>
              </a:rPr>
              <a:t>the same piano notes which represent flutes 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3800" dirty="0">
                <a:solidFill>
                  <a:schemeClr val="bg1"/>
                </a:solidFill>
                <a:latin typeface="Arial Regular"/>
                <a:cs typeface="American Typewriter"/>
              </a:rPr>
              <a:t>in one passage 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3800" u="sng" dirty="0">
                <a:solidFill>
                  <a:schemeClr val="bg1"/>
                </a:solidFill>
                <a:latin typeface="Arial Regular"/>
                <a:cs typeface="American Typewriter"/>
              </a:rPr>
              <a:t>must also represent violins </a:t>
            </a:r>
            <a:r>
              <a:rPr lang="en-US" sz="3800" dirty="0">
                <a:solidFill>
                  <a:schemeClr val="bg1"/>
                </a:solidFill>
                <a:latin typeface="Arial Regular"/>
                <a:cs typeface="American Typewriter"/>
              </a:rPr>
              <a:t>in another.”</a:t>
            </a:r>
          </a:p>
          <a:p>
            <a:pPr marL="0" indent="0">
              <a:lnSpc>
                <a:spcPct val="120000"/>
              </a:lnSpc>
              <a:buNone/>
            </a:pPr>
            <a:endParaRPr lang="en-US" sz="3600" dirty="0">
              <a:solidFill>
                <a:schemeClr val="bg1"/>
              </a:solidFill>
              <a:latin typeface="Arial Regular"/>
              <a:cs typeface="American Typewriter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1"/>
                </a:solidFill>
                <a:latin typeface="Arial Regular"/>
                <a:cs typeface="Bookman Old Style"/>
              </a:rPr>
              <a:t>-C. S. Lewis, </a:t>
            </a:r>
            <a:r>
              <a:rPr lang="en-US" sz="2400" i="1" dirty="0">
                <a:solidFill>
                  <a:schemeClr val="bg1"/>
                </a:solidFill>
                <a:latin typeface="Arial Regular"/>
                <a:cs typeface="Bookman Old Style"/>
              </a:rPr>
              <a:t>Transposition and Other Addresses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  <p:pic>
        <p:nvPicPr>
          <p:cNvPr id="2" name="Picture 1" descr="Transposition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973" y="0"/>
            <a:ext cx="46410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796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959BD-9388-48B0-90B1-23CA08781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37138"/>
            <a:ext cx="12192000" cy="446753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5400" b="1" dirty="0">
                <a:solidFill>
                  <a:schemeClr val="accent1"/>
                </a:solidFill>
                <a:latin typeface="Arial Regular"/>
                <a:cs typeface="Bookman Old Style"/>
              </a:rPr>
              <a:t>  Review: </a:t>
            </a:r>
            <a:r>
              <a:rPr lang="en-US" sz="5400" b="1" i="1" dirty="0">
                <a:solidFill>
                  <a:schemeClr val="accent1"/>
                </a:solidFill>
                <a:latin typeface="Arial Regular"/>
                <a:cs typeface="Bookman Old Style"/>
              </a:rPr>
              <a:t>The Lord of the Rings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400" b="1" dirty="0">
                <a:solidFill>
                  <a:schemeClr val="bg1"/>
                </a:solidFill>
                <a:latin typeface="Arial Regular"/>
                <a:cs typeface="Bookman Old Style"/>
              </a:rPr>
              <a:t>  “Like lightening out of a clear sky.”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000" b="1" dirty="0">
              <a:solidFill>
                <a:schemeClr val="bg1"/>
              </a:solidFill>
              <a:latin typeface="Arial Regular"/>
              <a:cs typeface="Bookman Old Style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Arial Regular"/>
                <a:cs typeface="Bookman Old Style"/>
              </a:rPr>
              <a:t>     --C. S. Lewis</a:t>
            </a:r>
            <a:endParaRPr lang="en-US" sz="2000" dirty="0">
              <a:solidFill>
                <a:schemeClr val="bg1"/>
              </a:solidFill>
              <a:latin typeface="Arial Regular"/>
              <a:cs typeface="Bookman Old Styl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847D47-7D07-2C4E-954C-0B2493740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124" y="4203141"/>
            <a:ext cx="3996876" cy="265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742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80F44-4B95-438B-B2A2-4A8D0EFDFF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5031" y="367534"/>
            <a:ext cx="5181600" cy="469650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 Regular"/>
                <a:cs typeface="Bookman Old Style"/>
              </a:rPr>
              <a:t>“. . . the concept of Transposition may have some contribution to make to the theology—or at least the philosophy—of the Incarnation.”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pic>
        <p:nvPicPr>
          <p:cNvPr id="2" name="Picture 1" descr="9780061715051_p0_v1_s550x4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858" y="-25515"/>
            <a:ext cx="4405449" cy="688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319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EC35E-060A-4C8F-93F2-AD4CCAB60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554636" y="1655325"/>
            <a:ext cx="7944787" cy="181381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  <a:latin typeface="Arial Regular"/>
                <a:cs typeface="Bookman Old Style"/>
              </a:rPr>
              <a:t>The Technique of Transposition:</a:t>
            </a:r>
          </a:p>
          <a:p>
            <a:pPr marL="0" indent="0" algn="ctr">
              <a:buNone/>
            </a:pPr>
            <a:endParaRPr lang="en-US" sz="4800" dirty="0">
              <a:solidFill>
                <a:schemeClr val="bg1"/>
              </a:solidFill>
              <a:latin typeface="Arial Regular"/>
              <a:cs typeface="Bookman Old Style"/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chemeClr val="bg1"/>
                </a:solidFill>
                <a:latin typeface="Arial Regular"/>
                <a:cs typeface="Bookman Old Style"/>
              </a:rPr>
              <a:t>Visual Metaphor</a:t>
            </a:r>
          </a:p>
        </p:txBody>
      </p:sp>
      <p:pic>
        <p:nvPicPr>
          <p:cNvPr id="2" name="Picture 1" descr="Visual Metaphor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963" y="0"/>
            <a:ext cx="5126037" cy="693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9010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959BD-9388-48B0-90B1-23CA08781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2892" y="-117230"/>
            <a:ext cx="8991600" cy="7069016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4400" b="1" dirty="0">
                <a:solidFill>
                  <a:schemeClr val="bg1"/>
                </a:solidFill>
                <a:latin typeface="Arial Regular"/>
                <a:cs typeface="Bookman Old Style"/>
              </a:rPr>
              <a:t>Becoming a Christian is like . . .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Arial Regular"/>
                <a:cs typeface="Bookman Old Style"/>
              </a:rPr>
              <a:t>Taking fuel on board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Arial Regular"/>
                <a:cs typeface="Bookman Old Style"/>
              </a:rPr>
              <a:t>Laying down your rebel arms and surrendering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Arial Regular"/>
                <a:cs typeface="Bookman Old Style"/>
              </a:rPr>
              <a:t>Turning full speed astern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Arial Regular"/>
                <a:cs typeface="Bookman Old Style"/>
              </a:rPr>
              <a:t>Learning to walk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Arial Regular"/>
                <a:cs typeface="Bookman Old Style"/>
              </a:rPr>
              <a:t>A drowning man clutching at a rescuer’s hand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Arial Regular"/>
                <a:cs typeface="Bookman Old Style"/>
              </a:rPr>
              <a:t>A tin soldier or statue become alive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Arial Regular"/>
                <a:cs typeface="Bookman Old Style"/>
              </a:rPr>
              <a:t>Waking after a long sleep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Arial Regular"/>
                <a:cs typeface="Bookman Old Style"/>
              </a:rPr>
              <a:t>Emerging from the womb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Arial Regular"/>
                <a:cs typeface="Bookman Old Style"/>
              </a:rPr>
              <a:t>A horse turning into a Pegasus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Arial Regular"/>
                <a:cs typeface="Bookman Old Style"/>
              </a:rPr>
              <a:t>Coming in out of the wind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Arial Regular"/>
                <a:cs typeface="Bookman Old Style"/>
              </a:rPr>
              <a:t>Coming around from anesthetic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Arial Regular"/>
                <a:cs typeface="Bookman Old Style"/>
              </a:rPr>
              <a:t>Going home</a:t>
            </a:r>
          </a:p>
          <a:p>
            <a:pPr>
              <a:lnSpc>
                <a:spcPct val="120000"/>
              </a:lnSpc>
            </a:pPr>
            <a:endParaRPr lang="en-US" sz="2400" b="1" dirty="0">
              <a:solidFill>
                <a:schemeClr val="bg1"/>
              </a:solidFill>
              <a:latin typeface="Arial Regular"/>
              <a:cs typeface="Bookman Old Style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3100" b="1" dirty="0">
                <a:solidFill>
                  <a:schemeClr val="bg1"/>
                </a:solidFill>
                <a:latin typeface="Arial Regular"/>
                <a:cs typeface="Bookman Old Style"/>
              </a:rPr>
              <a:t>From: </a:t>
            </a:r>
            <a:r>
              <a:rPr lang="en-US" sz="3100" b="1" i="1" dirty="0">
                <a:solidFill>
                  <a:schemeClr val="bg1"/>
                </a:solidFill>
                <a:latin typeface="Arial Regular"/>
                <a:cs typeface="Bookman Old Style"/>
              </a:rPr>
              <a:t>Mere Christianity</a:t>
            </a:r>
          </a:p>
        </p:txBody>
      </p:sp>
    </p:spTree>
    <p:extLst>
      <p:ext uri="{BB962C8B-B14F-4D97-AF65-F5344CB8AC3E}">
        <p14:creationId xmlns:p14="http://schemas.microsoft.com/office/powerpoint/2010/main" val="36918050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56FC4-6C3B-4522-9AFA-D29089A161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78196" y="175846"/>
            <a:ext cx="5666348" cy="52795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36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chemeClr val="bg1"/>
                </a:solidFill>
                <a:latin typeface="Arial Regular"/>
                <a:cs typeface="American Typewriter"/>
              </a:rPr>
              <a:t>“All seven of my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chemeClr val="bg1"/>
                </a:solidFill>
                <a:latin typeface="Arial Regular"/>
                <a:cs typeface="American Typewriter"/>
              </a:rPr>
              <a:t>Narnia books,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chemeClr val="bg1"/>
                </a:solidFill>
                <a:latin typeface="Arial Regular"/>
                <a:cs typeface="American Typewriter"/>
              </a:rPr>
              <a:t>and my three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chemeClr val="bg1"/>
                </a:solidFill>
                <a:latin typeface="Arial Regular"/>
                <a:cs typeface="American Typewriter"/>
              </a:rPr>
              <a:t>science fiction books, began with seeing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C30F0E"/>
                </a:solidFill>
                <a:latin typeface="Arial Regular"/>
                <a:cs typeface="American Typewriter"/>
              </a:rPr>
              <a:t>pictures in my head</a:t>
            </a:r>
            <a:r>
              <a:rPr lang="en-US" sz="4000" dirty="0">
                <a:latin typeface="Arial Regular"/>
                <a:cs typeface="American Typewriter"/>
              </a:rPr>
              <a:t>.”</a:t>
            </a:r>
          </a:p>
          <a:p>
            <a:pPr marL="0" indent="0">
              <a:buNone/>
            </a:pPr>
            <a:endParaRPr lang="en-US" sz="3600" dirty="0">
              <a:latin typeface="Arial Regular"/>
              <a:cs typeface="Bookman Old Style"/>
            </a:endParaRPr>
          </a:p>
          <a:p>
            <a:pPr marL="0" indent="0">
              <a:buNone/>
            </a:pPr>
            <a:r>
              <a:rPr lang="en-US" dirty="0">
                <a:latin typeface="Arial Regular"/>
                <a:cs typeface="Bookman Old Style"/>
              </a:rPr>
              <a:t>-</a:t>
            </a:r>
            <a:r>
              <a:rPr lang="en-US" dirty="0">
                <a:solidFill>
                  <a:schemeClr val="bg1"/>
                </a:solidFill>
                <a:latin typeface="Arial Regular"/>
                <a:cs typeface="Bookman Old Style"/>
              </a:rPr>
              <a:t>C. S. Lewis, “It all began with a Picture” </a:t>
            </a:r>
            <a:r>
              <a:rPr lang="en-US" dirty="0">
                <a:latin typeface="Arial Regular"/>
                <a:cs typeface="Bookman Old Style"/>
              </a:rPr>
              <a:t>. . .”</a:t>
            </a:r>
          </a:p>
        </p:txBody>
      </p:sp>
      <p:pic>
        <p:nvPicPr>
          <p:cNvPr id="11" name="Content Placeholder 10" descr="mr__tumnus_at_the_lamp_post_by_theinklinggirl-d6z5ahs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770" y="1538514"/>
            <a:ext cx="3984230" cy="5319486"/>
          </a:xfrm>
        </p:spPr>
      </p:pic>
    </p:spTree>
    <p:extLst>
      <p:ext uri="{BB962C8B-B14F-4D97-AF65-F5344CB8AC3E}">
        <p14:creationId xmlns:p14="http://schemas.microsoft.com/office/powerpoint/2010/main" val="38335491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FAECB-E6B6-4E2C-98B7-DAF921F47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077" y="691662"/>
            <a:ext cx="11060723" cy="3387969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800" dirty="0">
                <a:solidFill>
                  <a:srgbClr val="000000"/>
                </a:solidFill>
                <a:latin typeface="Arial Regular"/>
                <a:cs typeface="Bookman Old Style"/>
              </a:rPr>
              <a:t>Principle Four: </a:t>
            </a:r>
          </a:p>
          <a:p>
            <a:pPr marL="0" indent="0" algn="ctr">
              <a:buNone/>
            </a:pPr>
            <a:endParaRPr lang="en-US" sz="1200" dirty="0">
              <a:solidFill>
                <a:srgbClr val="000000"/>
              </a:solidFill>
              <a:latin typeface="Arial Regular"/>
              <a:cs typeface="Bookman Old Style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 Regular"/>
                <a:cs typeface="Bookman Old Style"/>
              </a:rPr>
              <a:t>Effective communicators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4800" dirty="0">
                <a:solidFill>
                  <a:srgbClr val="C30F0E"/>
                </a:solidFill>
                <a:latin typeface="Arial Regular"/>
                <a:cs typeface="Bookman Old Style"/>
              </a:rPr>
              <a:t>Evoke</a:t>
            </a:r>
            <a:r>
              <a:rPr lang="en-US" sz="4800" dirty="0">
                <a:solidFill>
                  <a:srgbClr val="000000"/>
                </a:solidFill>
                <a:latin typeface="Arial Regular"/>
                <a:cs typeface="Bookman Old Style"/>
              </a:rPr>
              <a:t> </a:t>
            </a:r>
            <a:r>
              <a:rPr lang="en-US" sz="4800" dirty="0">
                <a:solidFill>
                  <a:srgbClr val="C30F0E"/>
                </a:solidFill>
                <a:latin typeface="Arial Regular"/>
                <a:cs typeface="Bookman Old Style"/>
              </a:rPr>
              <a:t>emotion</a:t>
            </a:r>
            <a:endParaRPr lang="en-US" sz="4800" dirty="0">
              <a:solidFill>
                <a:srgbClr val="000000"/>
              </a:solidFill>
              <a:latin typeface="Arial Regular"/>
              <a:cs typeface="Bookman Old Styl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938" y="4065562"/>
            <a:ext cx="4654062" cy="279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8461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7CEE8-0C77-409F-BF01-BA6063306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955" y="422030"/>
            <a:ext cx="9970476" cy="423306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400" dirty="0">
              <a:latin typeface="Arial Regular"/>
              <a:cs typeface="Bookman Old Style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4800" dirty="0">
                <a:solidFill>
                  <a:schemeClr val="bg1"/>
                </a:solidFill>
                <a:latin typeface="Arial Regular"/>
                <a:cs typeface="Bookman Old Style"/>
              </a:rPr>
              <a:t>It is better to 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4800" b="1" dirty="0">
                <a:solidFill>
                  <a:schemeClr val="accent1"/>
                </a:solidFill>
                <a:latin typeface="Arial Regular"/>
                <a:cs typeface="Bookman Old Style"/>
              </a:rPr>
              <a:t>get a message out of someone</a:t>
            </a:r>
            <a:r>
              <a:rPr lang="en-US" sz="4800" dirty="0">
                <a:solidFill>
                  <a:schemeClr val="accent1"/>
                </a:solidFill>
                <a:latin typeface="Arial Regular"/>
                <a:cs typeface="Bookman Old Style"/>
              </a:rPr>
              <a:t> 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4800" dirty="0">
                <a:solidFill>
                  <a:schemeClr val="bg1"/>
                </a:solidFill>
                <a:latin typeface="Arial Regular"/>
                <a:cs typeface="Bookman Old Style"/>
              </a:rPr>
              <a:t>than to put one in them.</a:t>
            </a:r>
          </a:p>
        </p:txBody>
      </p:sp>
    </p:spTree>
    <p:extLst>
      <p:ext uri="{BB962C8B-B14F-4D97-AF65-F5344CB8AC3E}">
        <p14:creationId xmlns:p14="http://schemas.microsoft.com/office/powerpoint/2010/main" val="36599297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7E71D-3E27-4264-AB28-3CF37A7E68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1323" y="-984738"/>
            <a:ext cx="6186867" cy="882245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chemeClr val="bg1"/>
                </a:solidFill>
                <a:latin typeface="Arial Regular"/>
                <a:cs typeface="American Typewriter"/>
              </a:rPr>
              <a:t>“Never use adjectives or adverbs which are mere appeals to the reader to feel as you want him to feel. He won’t do it just because you ask him: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rgbClr val="C30F0E"/>
                </a:solidFill>
                <a:latin typeface="Arial Regular"/>
                <a:cs typeface="American Typewriter"/>
              </a:rPr>
              <a:t>you’ve got to </a:t>
            </a:r>
            <a:r>
              <a:rPr lang="en-US" sz="4000" u="sng" dirty="0">
                <a:solidFill>
                  <a:srgbClr val="C30F0E"/>
                </a:solidFill>
                <a:latin typeface="Arial Regular"/>
                <a:cs typeface="American Typewriter"/>
              </a:rPr>
              <a:t>make</a:t>
            </a:r>
            <a:r>
              <a:rPr lang="en-US" sz="4000" dirty="0">
                <a:solidFill>
                  <a:srgbClr val="C30F0E"/>
                </a:solidFill>
                <a:latin typeface="Arial Regular"/>
                <a:cs typeface="American Typewriter"/>
              </a:rPr>
              <a:t> him</a:t>
            </a:r>
            <a:r>
              <a:rPr lang="en-US" sz="4000" dirty="0">
                <a:latin typeface="Arial Regular"/>
                <a:cs typeface="American Typewriter"/>
              </a:rPr>
              <a:t>.” </a:t>
            </a:r>
            <a:endParaRPr lang="en-US" sz="3600" dirty="0">
              <a:latin typeface="Arial Regular"/>
              <a:cs typeface="Bookman Old Style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Arial Regular"/>
                <a:cs typeface="Bookman Old Style"/>
              </a:rPr>
              <a:t>-C. S. Lewis, “On Stories”</a:t>
            </a:r>
          </a:p>
        </p:txBody>
      </p:sp>
      <p:pic>
        <p:nvPicPr>
          <p:cNvPr id="13" name="Content Placeholder 12" descr="y450-293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818" r="-39818"/>
          <a:stretch>
            <a:fillRect/>
          </a:stretch>
        </p:blipFill>
        <p:spPr>
          <a:xfrm>
            <a:off x="5295454" y="0"/>
            <a:ext cx="8166549" cy="6858000"/>
          </a:xfrm>
        </p:spPr>
      </p:pic>
    </p:spTree>
    <p:extLst>
      <p:ext uri="{BB962C8B-B14F-4D97-AF65-F5344CB8AC3E}">
        <p14:creationId xmlns:p14="http://schemas.microsoft.com/office/powerpoint/2010/main" val="4499425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41238-08EF-4FAD-B98A-19A013479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477" y="119743"/>
            <a:ext cx="9938657" cy="446611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chemeClr val="bg1"/>
                </a:solidFill>
                <a:latin typeface="Arial Regular"/>
                <a:cs typeface="American Typewriter"/>
              </a:rPr>
              <a:t>“Don’t tell us the jewels had an ‘emotional’ glitter; make us </a:t>
            </a:r>
            <a:r>
              <a:rPr lang="en-US" sz="4000" b="1" dirty="0">
                <a:solidFill>
                  <a:schemeClr val="accent1"/>
                </a:solidFill>
                <a:latin typeface="Arial Regular"/>
                <a:cs typeface="American Typewriter"/>
              </a:rPr>
              <a:t>feel the emotion</a:t>
            </a:r>
            <a:r>
              <a:rPr lang="en-US" sz="4000" dirty="0">
                <a:solidFill>
                  <a:schemeClr val="bg1"/>
                </a:solidFill>
                <a:latin typeface="Arial Regular"/>
                <a:cs typeface="American Typewriter"/>
              </a:rPr>
              <a:t>. I can hardly tell you how important this is.”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Arial Regular"/>
              <a:cs typeface="American Typewriter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Arial Regular"/>
                <a:cs typeface="American Typewriter"/>
              </a:rPr>
              <a:t>-C. S. Lewis, “On Stories”</a:t>
            </a:r>
          </a:p>
        </p:txBody>
      </p:sp>
      <p:pic>
        <p:nvPicPr>
          <p:cNvPr id="4" name="Content Placeholder 12" descr="y450-29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818" r="-39818"/>
          <a:stretch>
            <a:fillRect/>
          </a:stretch>
        </p:blipFill>
        <p:spPr>
          <a:xfrm>
            <a:off x="8405446" y="2758235"/>
            <a:ext cx="4895984" cy="411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461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36283-B1FA-4728-BA4C-97F118FC8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739" y="-99932"/>
            <a:ext cx="10515600" cy="5235214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4400" dirty="0">
                <a:solidFill>
                  <a:schemeClr val="bg1"/>
                </a:solidFill>
                <a:latin typeface="Arial Regular"/>
                <a:cs typeface="American Typewriter"/>
              </a:rPr>
              <a:t>“</a:t>
            </a:r>
            <a:r>
              <a:rPr lang="en-US" sz="4400" b="1" dirty="0">
                <a:solidFill>
                  <a:schemeClr val="bg1"/>
                </a:solidFill>
                <a:latin typeface="Arial Regular"/>
                <a:cs typeface="American Typewriter"/>
              </a:rPr>
              <a:t>Evoke</a:t>
            </a:r>
            <a:r>
              <a:rPr lang="en-US" sz="4400" dirty="0">
                <a:solidFill>
                  <a:schemeClr val="bg1"/>
                </a:solidFill>
                <a:latin typeface="Arial Regular"/>
                <a:cs typeface="American Typewriter"/>
              </a:rPr>
              <a:t> by </a:t>
            </a:r>
            <a:r>
              <a:rPr lang="en-US" sz="4400" b="1" dirty="0">
                <a:solidFill>
                  <a:srgbClr val="C30F0E"/>
                </a:solidFill>
                <a:latin typeface="Arial Regular"/>
                <a:cs typeface="American Typewriter"/>
              </a:rPr>
              <a:t>surprising the reader or listener</a:t>
            </a:r>
            <a:r>
              <a:rPr lang="en-US" sz="4400" dirty="0">
                <a:solidFill>
                  <a:schemeClr val="bg1"/>
                </a:solidFill>
                <a:latin typeface="Arial Regular"/>
                <a:cs typeface="American Typewriter"/>
              </a:rPr>
              <a:t>: catch people unprepared.”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Arial Regular"/>
              <a:cs typeface="American Typewriter"/>
            </a:endParaRP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Arial Regular"/>
              <a:cs typeface="American Typewriter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Arial Regular"/>
                <a:cs typeface="Bookman Old Style"/>
              </a:rPr>
              <a:t>-C. S. Lewis, “On Stories”</a:t>
            </a:r>
          </a:p>
        </p:txBody>
      </p:sp>
      <p:pic>
        <p:nvPicPr>
          <p:cNvPr id="2" name="Picture 1" descr="On Storie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62" y="2623388"/>
            <a:ext cx="2813538" cy="423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0620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C2E40-33CC-40FB-BCB1-B34122501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7636" y="785091"/>
            <a:ext cx="7636164" cy="481957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6000" dirty="0">
                <a:solidFill>
                  <a:schemeClr val="bg1"/>
                </a:solidFill>
                <a:latin typeface="Arial Regular"/>
                <a:cs typeface="Bookman Old Style"/>
              </a:rPr>
              <a:t> Word</a:t>
            </a:r>
          </a:p>
          <a:p>
            <a:pPr>
              <a:lnSpc>
                <a:spcPct val="120000"/>
              </a:lnSpc>
            </a:pPr>
            <a:r>
              <a:rPr lang="en-US" sz="6000" dirty="0">
                <a:solidFill>
                  <a:schemeClr val="bg1"/>
                </a:solidFill>
                <a:latin typeface="Arial Regular"/>
                <a:cs typeface="Bookman Old Style"/>
              </a:rPr>
              <a:t> Comparison</a:t>
            </a:r>
          </a:p>
          <a:p>
            <a:pPr>
              <a:lnSpc>
                <a:spcPct val="120000"/>
              </a:lnSpc>
            </a:pPr>
            <a:r>
              <a:rPr lang="en-US" sz="6000" dirty="0">
                <a:solidFill>
                  <a:schemeClr val="bg1"/>
                </a:solidFill>
                <a:latin typeface="Arial Regular"/>
                <a:cs typeface="Bookman Old Style"/>
              </a:rPr>
              <a:t> </a:t>
            </a:r>
            <a:r>
              <a:rPr lang="en-US" sz="6000" i="1" dirty="0">
                <a:solidFill>
                  <a:schemeClr val="bg1"/>
                </a:solidFill>
                <a:latin typeface="Arial Regular"/>
                <a:cs typeface="Bookman Old Style"/>
              </a:rPr>
              <a:t>In media res</a:t>
            </a:r>
          </a:p>
          <a:p>
            <a:pPr>
              <a:lnSpc>
                <a:spcPct val="120000"/>
              </a:lnSpc>
            </a:pPr>
            <a:r>
              <a:rPr lang="en-US" sz="6000" dirty="0">
                <a:solidFill>
                  <a:schemeClr val="bg1"/>
                </a:solidFill>
                <a:latin typeface="Arial Regular"/>
                <a:cs typeface="Bookman Old Style"/>
              </a:rPr>
              <a:t> Story</a:t>
            </a:r>
          </a:p>
        </p:txBody>
      </p:sp>
    </p:spTree>
    <p:extLst>
      <p:ext uri="{BB962C8B-B14F-4D97-AF65-F5344CB8AC3E}">
        <p14:creationId xmlns:p14="http://schemas.microsoft.com/office/powerpoint/2010/main" val="197546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34718-73D0-4A47-BFA6-11F06913C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460" y="236212"/>
            <a:ext cx="8012546" cy="511976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3900" dirty="0">
                <a:solidFill>
                  <a:srgbClr val="000000"/>
                </a:solidFill>
                <a:latin typeface="Arial Regular"/>
                <a:cs typeface="American Typewriter"/>
              </a:rPr>
              <a:t>“To be stories at all they must be series of events: but it must be understood that this series—the </a:t>
            </a:r>
            <a:r>
              <a:rPr lang="en-US" sz="3900" dirty="0">
                <a:solidFill>
                  <a:srgbClr val="C30F0E"/>
                </a:solidFill>
                <a:latin typeface="Arial Regular"/>
                <a:cs typeface="American Typewriter"/>
              </a:rPr>
              <a:t>plot</a:t>
            </a:r>
            <a:r>
              <a:rPr lang="en-US" sz="3900" dirty="0">
                <a:solidFill>
                  <a:srgbClr val="000000"/>
                </a:solidFill>
                <a:latin typeface="Arial Regular"/>
                <a:cs typeface="American Typewriter"/>
              </a:rPr>
              <a:t>, as we call it—is only really a net whereby to catch something else.”</a:t>
            </a:r>
          </a:p>
          <a:p>
            <a:pPr marL="0" indent="0">
              <a:buNone/>
            </a:pPr>
            <a:endParaRPr lang="en-US" sz="36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Arial Regular"/>
                <a:cs typeface="Bookman Old Style"/>
              </a:rPr>
              <a:t>-C. S. Lewis, “On Stories”</a:t>
            </a:r>
          </a:p>
        </p:txBody>
      </p:sp>
      <p:pic>
        <p:nvPicPr>
          <p:cNvPr id="2" name="Picture 1" descr="Lewi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273" y="2609273"/>
            <a:ext cx="4248727" cy="424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6893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D8F45-C0EB-44FA-8BBF-50099C74BC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9913" y="-506201"/>
            <a:ext cx="5181600" cy="576132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4400" dirty="0">
                <a:solidFill>
                  <a:srgbClr val="C30F0E"/>
                </a:solidFill>
                <a:latin typeface="Arial Regular"/>
                <a:cs typeface="American Typewriter"/>
              </a:rPr>
              <a:t>Myth</a:t>
            </a:r>
            <a:r>
              <a:rPr lang="en-US" sz="4400" dirty="0">
                <a:solidFill>
                  <a:srgbClr val="000000"/>
                </a:solidFill>
                <a:latin typeface="Arial Regular"/>
                <a:cs typeface="American Typewriter"/>
              </a:rPr>
              <a:t> has the power to “sneak past watchful dragons.”</a:t>
            </a:r>
          </a:p>
          <a:p>
            <a:pPr marL="0" indent="0">
              <a:lnSpc>
                <a:spcPct val="110000"/>
              </a:lnSpc>
              <a:buNone/>
            </a:pPr>
            <a:endParaRPr lang="en-US" sz="4400" dirty="0">
              <a:solidFill>
                <a:srgbClr val="000000"/>
              </a:solidFill>
              <a:latin typeface="Arial Regular"/>
              <a:cs typeface="American Typewriter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 Regular"/>
                <a:cs typeface="Bookman Old Style"/>
              </a:rPr>
              <a:t>-C. S. Lewis, “Sometimes Fairy Stories May Say Best What’s to be Said”</a:t>
            </a:r>
          </a:p>
        </p:txBody>
      </p:sp>
      <p:pic>
        <p:nvPicPr>
          <p:cNvPr id="17" name="Content Placeholder 16" descr="sleeping-dragon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6" r="10306"/>
          <a:stretch>
            <a:fillRect/>
          </a:stretch>
        </p:blipFill>
        <p:spPr>
          <a:xfrm>
            <a:off x="6107723" y="1748623"/>
            <a:ext cx="6084277" cy="5109377"/>
          </a:xfrm>
        </p:spPr>
      </p:pic>
    </p:spTree>
    <p:extLst>
      <p:ext uri="{BB962C8B-B14F-4D97-AF65-F5344CB8AC3E}">
        <p14:creationId xmlns:p14="http://schemas.microsoft.com/office/powerpoint/2010/main" val="16648198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D808D-296B-4361-99F5-6F0B61531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48" y="-1137137"/>
            <a:ext cx="11913704" cy="7314102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400" dirty="0">
                <a:solidFill>
                  <a:srgbClr val="000000"/>
                </a:solidFill>
                <a:latin typeface="Arial Regular"/>
                <a:cs typeface="Bookman Old Style"/>
              </a:rPr>
              <a:t>Principle Five: </a:t>
            </a:r>
            <a:endParaRPr lang="en-US" sz="3600" dirty="0">
              <a:solidFill>
                <a:srgbClr val="000000"/>
              </a:solidFill>
              <a:latin typeface="Arial Regular"/>
              <a:cs typeface="Bookman Old Style"/>
            </a:endParaRPr>
          </a:p>
          <a:p>
            <a:pPr marL="0" indent="0" algn="ctr">
              <a:buNone/>
            </a:pPr>
            <a:r>
              <a:rPr lang="en-US" sz="4400" dirty="0">
                <a:solidFill>
                  <a:srgbClr val="000000"/>
                </a:solidFill>
                <a:latin typeface="Arial Regular"/>
                <a:cs typeface="Bookman Old Style"/>
              </a:rPr>
              <a:t>Effective communicators are </a:t>
            </a:r>
          </a:p>
          <a:p>
            <a:pPr marL="0" indent="0" algn="ctr">
              <a:buNone/>
            </a:pPr>
            <a:r>
              <a:rPr lang="en-US" sz="4400" b="1" dirty="0">
                <a:solidFill>
                  <a:srgbClr val="C30F0E"/>
                </a:solidFill>
                <a:latin typeface="Arial Regular"/>
                <a:cs typeface="Bookman Old Style"/>
              </a:rPr>
              <a:t>Audience-centered</a:t>
            </a:r>
            <a:endParaRPr lang="en-US" sz="4400" dirty="0">
              <a:solidFill>
                <a:srgbClr val="000000"/>
              </a:solidFill>
              <a:latin typeface="Arial Regular"/>
              <a:cs typeface="Bookman Old Styl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323" y="4030393"/>
            <a:ext cx="4712677" cy="282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5778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7F27B-6A1D-40BC-8630-2EB5B8A59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486" y="405391"/>
            <a:ext cx="11656514" cy="5206463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400" dirty="0">
                <a:solidFill>
                  <a:schemeClr val="bg1"/>
                </a:solidFill>
                <a:latin typeface="Arial Regular"/>
                <a:cs typeface="American Typewriter"/>
              </a:rPr>
              <a:t>“For of the three elements in speechmaking—speaker, subject, and person addressed—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400" dirty="0">
                <a:solidFill>
                  <a:schemeClr val="bg1"/>
                </a:solidFill>
                <a:latin typeface="Arial Regular"/>
                <a:cs typeface="American Typewriter"/>
              </a:rPr>
              <a:t>it is the last one, </a:t>
            </a:r>
            <a:r>
              <a:rPr lang="en-US" sz="4400" b="1" dirty="0">
                <a:solidFill>
                  <a:schemeClr val="accent1"/>
                </a:solidFill>
                <a:latin typeface="Arial Regular"/>
                <a:cs typeface="American Typewriter"/>
              </a:rPr>
              <a:t>the hearer</a:t>
            </a:r>
            <a:r>
              <a:rPr lang="en-US" sz="4400" dirty="0">
                <a:solidFill>
                  <a:schemeClr val="bg1"/>
                </a:solidFill>
                <a:latin typeface="Arial Regular"/>
                <a:cs typeface="American Typewriter"/>
              </a:rPr>
              <a:t>,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400" dirty="0">
                <a:solidFill>
                  <a:schemeClr val="bg1"/>
                </a:solidFill>
                <a:latin typeface="Arial Regular"/>
                <a:cs typeface="American Typewriter"/>
              </a:rPr>
              <a:t>that determines the speech’s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400" dirty="0">
                <a:solidFill>
                  <a:schemeClr val="bg1"/>
                </a:solidFill>
                <a:latin typeface="Arial Regular"/>
                <a:cs typeface="American Typewriter"/>
              </a:rPr>
              <a:t>end and object.”</a:t>
            </a:r>
            <a:endParaRPr lang="en-US" sz="3600" dirty="0"/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Arial Regular"/>
                <a:cs typeface="Bookman Old Style"/>
              </a:rPr>
              <a:t>-Aristotle</a:t>
            </a:r>
          </a:p>
        </p:txBody>
      </p:sp>
      <p:pic>
        <p:nvPicPr>
          <p:cNvPr id="2" name="Picture 1" descr="blog21-230x3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754" y="2454200"/>
            <a:ext cx="3376246" cy="44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638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062" y="257907"/>
            <a:ext cx="11154507" cy="3892061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“The </a:t>
            </a:r>
            <a:r>
              <a:rPr lang="en-US" sz="5400" b="1" dirty="0">
                <a:solidFill>
                  <a:srgbClr val="C00000"/>
                </a:solidFill>
                <a:latin typeface="Arial Regular"/>
                <a:ea typeface="American Typewriter" charset="0"/>
                <a:cs typeface="American Typewriter" charset="0"/>
              </a:rPr>
              <a:t>audience</a:t>
            </a:r>
            <a:r>
              <a:rPr lang="en-US" sz="5400" dirty="0">
                <a:latin typeface="Arial Regular"/>
                <a:ea typeface="American Typewriter" charset="0"/>
                <a:cs typeface="American Typewriter" charset="0"/>
              </a:rPr>
              <a:t> </a:t>
            </a:r>
            <a:r>
              <a:rPr lang="en-US" sz="5400" dirty="0">
                <a:solidFill>
                  <a:schemeClr val="bg1"/>
                </a:solidFill>
                <a:latin typeface="Arial Regular"/>
                <a:ea typeface="American Typewriter" charset="0"/>
                <a:cs typeface="American Typewriter" charset="0"/>
              </a:rPr>
              <a:t>writes the speech.”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5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5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-Waldo Braden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947A3A-B453-F649-B7BD-5AB2EC3B6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193" y="2276646"/>
            <a:ext cx="3587807" cy="458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0784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2FDDB-3A3C-4C76-8641-2B67F348B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090" y="228742"/>
            <a:ext cx="11223171" cy="434192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 Regular"/>
                <a:cs typeface="American Typewriter"/>
              </a:rPr>
              <a:t>“Instead of saying, ‘How would Cicero have said that?’ You have to ask yourself, ‘How would my scout or bedmaker have said that?’”</a:t>
            </a:r>
          </a:p>
          <a:p>
            <a:pPr marL="0" indent="0">
              <a:buNone/>
            </a:pPr>
            <a:endParaRPr lang="en-US" sz="3600" dirty="0">
              <a:solidFill>
                <a:srgbClr val="000000"/>
              </a:solidFill>
              <a:latin typeface="Arial Regular"/>
              <a:cs typeface="American Typewriter"/>
            </a:endParaRPr>
          </a:p>
          <a:p>
            <a:pPr marL="0" indent="0">
              <a:buNone/>
            </a:pPr>
            <a:endParaRPr lang="en-US" sz="3600" dirty="0">
              <a:solidFill>
                <a:srgbClr val="000000"/>
              </a:solidFill>
              <a:latin typeface="Arial Regular"/>
              <a:cs typeface="American Typewriter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Arial Regular"/>
                <a:cs typeface="Bookman Old Style"/>
              </a:rPr>
              <a:t>-C. S. Lewis, </a:t>
            </a:r>
            <a:r>
              <a:rPr lang="en-US" i="1" dirty="0">
                <a:solidFill>
                  <a:srgbClr val="000000"/>
                </a:solidFill>
                <a:latin typeface="Arial Regular"/>
                <a:cs typeface="Bookman Old Style"/>
              </a:rPr>
              <a:t>God in the Dock</a:t>
            </a:r>
          </a:p>
        </p:txBody>
      </p:sp>
      <p:pic>
        <p:nvPicPr>
          <p:cNvPr id="4" name="Picture 3" descr="f775b3acee17be94026335f0143bc9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169" y="2312377"/>
            <a:ext cx="6060831" cy="454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243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C4D32-D53B-4A94-8089-1464C9E38A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1160" y="186783"/>
            <a:ext cx="6488544" cy="616527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 Regular"/>
                <a:cs typeface="American Typewriter"/>
              </a:rPr>
              <a:t>“. . . of any utterance, whether conversational or poetical, our first demand is that it must</a:t>
            </a:r>
            <a:r>
              <a:rPr lang="en-US" sz="4300" dirty="0">
                <a:latin typeface="Arial Regular"/>
                <a:cs typeface="American Typewriter"/>
              </a:rPr>
              <a:t> </a:t>
            </a:r>
            <a:r>
              <a:rPr lang="en-US" sz="4300" dirty="0">
                <a:solidFill>
                  <a:schemeClr val="bg1"/>
                </a:solidFill>
                <a:latin typeface="Arial Regular"/>
                <a:cs typeface="American Typewriter"/>
              </a:rPr>
              <a:t>be</a:t>
            </a:r>
            <a:r>
              <a:rPr lang="en-US" sz="4300" dirty="0">
                <a:latin typeface="Arial Regular"/>
                <a:cs typeface="American Typewriter"/>
              </a:rPr>
              <a:t> </a:t>
            </a:r>
            <a:r>
              <a:rPr lang="en-US" sz="4300" dirty="0">
                <a:solidFill>
                  <a:srgbClr val="C30F0E"/>
                </a:solidFill>
                <a:latin typeface="Arial Regular"/>
                <a:cs typeface="American Typewriter"/>
              </a:rPr>
              <a:t>interesting</a:t>
            </a:r>
            <a:r>
              <a:rPr lang="en-US" sz="4300" dirty="0">
                <a:solidFill>
                  <a:srgbClr val="000000"/>
                </a:solidFill>
                <a:latin typeface="Arial Regular"/>
                <a:cs typeface="American Typewriter"/>
              </a:rPr>
              <a:t>. I am afraid we cannot make it more definite than that.”</a:t>
            </a:r>
          </a:p>
          <a:p>
            <a:pPr marL="0" indent="0">
              <a:buNone/>
            </a:pPr>
            <a:endParaRPr lang="en-US" sz="4000" dirty="0">
              <a:solidFill>
                <a:srgbClr val="000000"/>
              </a:solidFill>
              <a:latin typeface="Arial Regular"/>
              <a:cs typeface="American Typewriter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Arial Regular"/>
                <a:cs typeface="American Typewriter"/>
              </a:rPr>
              <a:t>-C. S. Lewis, </a:t>
            </a:r>
            <a:r>
              <a:rPr lang="en-US" i="1" dirty="0">
                <a:solidFill>
                  <a:srgbClr val="000000"/>
                </a:solidFill>
                <a:latin typeface="Arial Regular"/>
                <a:cs typeface="American Typewriter"/>
              </a:rPr>
              <a:t>The Personal Heresy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580909" y="1825625"/>
            <a:ext cx="4772890" cy="4351338"/>
          </a:xfrm>
        </p:spPr>
        <p:txBody>
          <a:bodyPr>
            <a:normAutofit lnSpcReduction="10000"/>
          </a:bodyPr>
          <a:lstStyle/>
          <a:p>
            <a:endParaRPr lang="en-US" dirty="0"/>
          </a:p>
        </p:txBody>
      </p:sp>
      <p:pic>
        <p:nvPicPr>
          <p:cNvPr id="2" name="Picture 1" descr="220px-ThePersonalHeres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277" y="0"/>
            <a:ext cx="4475723" cy="679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7961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43696-B676-464F-B25B-D163E25DE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908" y="1652954"/>
            <a:ext cx="4947137" cy="4419600"/>
          </a:xfrm>
        </p:spPr>
        <p:txBody>
          <a:bodyPr>
            <a:normAutofit fontScale="70000" lnSpcReduction="20000"/>
          </a:bodyPr>
          <a:lstStyle/>
          <a:p>
            <a:endParaRPr lang="en-US" sz="3600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000000"/>
                </a:solidFill>
                <a:latin typeface="Arial Regular"/>
                <a:cs typeface="Bookman Old Style"/>
              </a:rPr>
              <a:t>Conversational</a:t>
            </a:r>
          </a:p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000000"/>
                </a:solidFill>
                <a:latin typeface="Arial Regular"/>
                <a:cs typeface="Bookman Old Style"/>
              </a:rPr>
              <a:t>Verbally immediate</a:t>
            </a:r>
          </a:p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000000"/>
                </a:solidFill>
                <a:latin typeface="Arial Regular"/>
                <a:cs typeface="Bookman Old Style"/>
              </a:rPr>
              <a:t>Audience centered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79DB3F-C156-884A-814E-096DC94E46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114" y="1875692"/>
            <a:ext cx="6227886" cy="498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38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AB7AB-7676-4AB9-ADBC-7984511BA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46" y="-386862"/>
            <a:ext cx="9711681" cy="56505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5400" dirty="0">
                <a:solidFill>
                  <a:schemeClr val="bg1"/>
                </a:solidFill>
                <a:latin typeface="Arial Regular"/>
                <a:cs typeface="Bookman Old Style"/>
              </a:rPr>
              <a:t>C. S. Lewis was a </a:t>
            </a:r>
          </a:p>
          <a:p>
            <a:pPr marL="0" indent="0">
              <a:buNone/>
            </a:pPr>
            <a:r>
              <a:rPr lang="en-US" sz="5400" b="1" dirty="0">
                <a:solidFill>
                  <a:srgbClr val="C30F0E"/>
                </a:solidFill>
                <a:latin typeface="Arial Regular"/>
                <a:cs typeface="Bookman Old Style"/>
              </a:rPr>
              <a:t>Mere Communicator</a:t>
            </a:r>
            <a:endParaRPr lang="en-US" sz="5400" dirty="0">
              <a:solidFill>
                <a:srgbClr val="000000"/>
              </a:solidFill>
              <a:latin typeface="Arial Regular"/>
              <a:cs typeface="Bookman Old Style"/>
            </a:endParaRPr>
          </a:p>
        </p:txBody>
      </p:sp>
      <p:pic>
        <p:nvPicPr>
          <p:cNvPr id="2" name="Picture 1" descr="220px-C.s.lewis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123" y="486614"/>
            <a:ext cx="4407877" cy="637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9569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EF28B-DD6A-4EC7-A3B7-B796735C0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123" y="-785445"/>
            <a:ext cx="6881446" cy="67407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C30F0E"/>
                </a:solidFill>
                <a:latin typeface="Arial Regular"/>
                <a:cs typeface="Bookman Old Style"/>
              </a:rPr>
              <a:t>C.S. Lewis</a:t>
            </a:r>
          </a:p>
          <a:p>
            <a:pPr marL="0" indent="0" algn="ctr">
              <a:buNone/>
            </a:pPr>
            <a:endParaRPr lang="en-US" sz="1200" dirty="0">
              <a:solidFill>
                <a:srgbClr val="C30F0E"/>
              </a:solidFill>
              <a:latin typeface="Arial Regular"/>
              <a:cs typeface="Bookman Old Style"/>
            </a:endParaRPr>
          </a:p>
          <a:p>
            <a:pPr>
              <a:lnSpc>
                <a:spcPct val="120000"/>
              </a:lnSpc>
            </a:pPr>
            <a:r>
              <a:rPr lang="en-US" sz="4400" dirty="0">
                <a:solidFill>
                  <a:srgbClr val="000000"/>
                </a:solidFill>
                <a:latin typeface="Arial Regular"/>
                <a:cs typeface="Bookman Old Style"/>
              </a:rPr>
              <a:t> </a:t>
            </a:r>
            <a:r>
              <a:rPr lang="en-US" sz="3600" b="1" dirty="0">
                <a:solidFill>
                  <a:srgbClr val="000000"/>
                </a:solidFill>
                <a:latin typeface="Arial Regular"/>
                <a:cs typeface="Bookman Old Style"/>
              </a:rPr>
              <a:t>Popular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600" dirty="0">
                <a:solidFill>
                  <a:srgbClr val="000000"/>
                </a:solidFill>
                <a:latin typeface="Arial Regular"/>
                <a:cs typeface="Bookman Old Style"/>
              </a:rPr>
              <a:t> </a:t>
            </a:r>
            <a:r>
              <a:rPr lang="en-US" sz="3600" b="1" dirty="0">
                <a:solidFill>
                  <a:srgbClr val="000000"/>
                </a:solidFill>
                <a:latin typeface="Arial Regular"/>
                <a:cs typeface="Bookman Old Style"/>
              </a:rPr>
              <a:t>Professional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600" dirty="0">
                <a:solidFill>
                  <a:srgbClr val="000000"/>
                </a:solidFill>
                <a:latin typeface="Arial Regular"/>
                <a:cs typeface="Bookman Old Style"/>
              </a:rPr>
              <a:t> </a:t>
            </a:r>
            <a:r>
              <a:rPr lang="en-US" sz="3600" b="1" dirty="0">
                <a:solidFill>
                  <a:srgbClr val="000000"/>
                </a:solidFill>
                <a:latin typeface="Arial Regular"/>
                <a:cs typeface="Bookman Old Style"/>
              </a:rPr>
              <a:t>Professor of Communication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9F17AB-0A7D-5748-BA29-447B0F7D1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138" y="-18073"/>
            <a:ext cx="4958862" cy="687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2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2C00B-3F36-408D-96F2-0DEC2924B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9779"/>
            <a:ext cx="10515600" cy="22101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6600" b="1" dirty="0">
                <a:solidFill>
                  <a:srgbClr val="C00000"/>
                </a:solidFill>
                <a:latin typeface="Arial Regular"/>
                <a:ea typeface="Bookman Old Style" charset="0"/>
                <a:cs typeface="Bookman Old Style" charset="0"/>
              </a:rPr>
              <a:t>HI TEA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148" y="2171696"/>
            <a:ext cx="7810504" cy="468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3358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DB12A-57DB-4702-808E-3988A5A91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5028" y="464456"/>
            <a:ext cx="7768771" cy="5849257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4000" b="1" dirty="0">
                <a:solidFill>
                  <a:schemeClr val="accent1"/>
                </a:solidFill>
                <a:latin typeface="Arial Regular"/>
                <a:ea typeface="Bookman Old Style" charset="0"/>
                <a:cs typeface="Bookman Old Style" charset="0"/>
              </a:rPr>
              <a:t>H</a:t>
            </a:r>
            <a:r>
              <a:rPr lang="en-US" sz="4000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olistic </a:t>
            </a:r>
          </a:p>
          <a:p>
            <a:pPr>
              <a:lnSpc>
                <a:spcPct val="170000"/>
              </a:lnSpc>
            </a:pPr>
            <a:r>
              <a:rPr lang="en-US" sz="4000" b="1" dirty="0">
                <a:solidFill>
                  <a:schemeClr val="accent1"/>
                </a:solidFill>
                <a:latin typeface="Arial Regular"/>
                <a:ea typeface="Bookman Old Style" charset="0"/>
                <a:cs typeface="Bookman Old Style" charset="0"/>
              </a:rPr>
              <a:t>I</a:t>
            </a:r>
            <a:r>
              <a:rPr lang="en-US" sz="4000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ntentional</a:t>
            </a:r>
          </a:p>
          <a:p>
            <a:pPr>
              <a:lnSpc>
                <a:spcPct val="170000"/>
              </a:lnSpc>
            </a:pPr>
            <a:r>
              <a:rPr lang="en-US" sz="4000" b="1" dirty="0" err="1">
                <a:solidFill>
                  <a:schemeClr val="accent1"/>
                </a:solidFill>
                <a:latin typeface="Arial Regular"/>
                <a:ea typeface="Bookman Old Style" charset="0"/>
                <a:cs typeface="Bookman Old Style" charset="0"/>
              </a:rPr>
              <a:t>T</a:t>
            </a:r>
            <a:r>
              <a:rPr lang="en-US" sz="4000" dirty="0" err="1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ranspositional</a:t>
            </a:r>
            <a:endParaRPr lang="en-US" sz="4000" dirty="0">
              <a:solidFill>
                <a:schemeClr val="bg1"/>
              </a:solidFill>
              <a:latin typeface="Arial Regular"/>
              <a:ea typeface="Bookman Old Style" charset="0"/>
              <a:cs typeface="Bookman Old Style" charset="0"/>
            </a:endParaRPr>
          </a:p>
          <a:p>
            <a:pPr>
              <a:lnSpc>
                <a:spcPct val="170000"/>
              </a:lnSpc>
            </a:pPr>
            <a:r>
              <a:rPr lang="en-US" sz="4000" b="1" dirty="0">
                <a:solidFill>
                  <a:schemeClr val="accent1"/>
                </a:solidFill>
                <a:latin typeface="Arial Regular"/>
                <a:ea typeface="Bookman Old Style" charset="0"/>
                <a:cs typeface="Bookman Old Style" charset="0"/>
              </a:rPr>
              <a:t>E</a:t>
            </a:r>
            <a:r>
              <a:rPr lang="en-US" sz="4000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vocative</a:t>
            </a:r>
          </a:p>
          <a:p>
            <a:pPr>
              <a:lnSpc>
                <a:spcPct val="170000"/>
              </a:lnSpc>
            </a:pPr>
            <a:r>
              <a:rPr lang="en-US" sz="4000" b="1" dirty="0">
                <a:solidFill>
                  <a:schemeClr val="accent1"/>
                </a:solidFill>
                <a:latin typeface="Arial Regular"/>
                <a:ea typeface="Bookman Old Style" charset="0"/>
                <a:cs typeface="Bookman Old Style" charset="0"/>
              </a:rPr>
              <a:t>A</a:t>
            </a:r>
            <a:r>
              <a:rPr lang="en-US" sz="4000" dirty="0">
                <a:solidFill>
                  <a:schemeClr val="bg1"/>
                </a:solidFill>
                <a:latin typeface="Arial Regular"/>
                <a:ea typeface="Bookman Old Style" charset="0"/>
                <a:cs typeface="Bookman Old Style" charset="0"/>
              </a:rPr>
              <a:t>udience-Centered</a:t>
            </a:r>
          </a:p>
        </p:txBody>
      </p:sp>
    </p:spTree>
    <p:extLst>
      <p:ext uri="{BB962C8B-B14F-4D97-AF65-F5344CB8AC3E}">
        <p14:creationId xmlns:p14="http://schemas.microsoft.com/office/powerpoint/2010/main" val="142006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AD69E-ECCA-46CA-B914-C2ED88E01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246" y="246185"/>
            <a:ext cx="11781692" cy="2845560"/>
          </a:xfrm>
        </p:spPr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endParaRPr lang="en-US" sz="4800" dirty="0">
              <a:latin typeface="Arial Regular"/>
              <a:cs typeface="Bookman Old Style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dirty="0">
                <a:solidFill>
                  <a:schemeClr val="accent1"/>
                </a:solidFill>
                <a:latin typeface="Arial Regular"/>
                <a:cs typeface="Bookman Old Style"/>
              </a:rPr>
              <a:t>Holistically:       </a:t>
            </a:r>
            <a:r>
              <a:rPr lang="en-US" sz="2800" b="1" dirty="0">
                <a:solidFill>
                  <a:schemeClr val="bg1"/>
                </a:solidFill>
                <a:latin typeface="Arial Regular"/>
                <a:cs typeface="Bookman Old Style"/>
              </a:rPr>
              <a:t>Eye/ear/reason/imagination/rhetoric/dialectic/poetic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dirty="0">
                <a:solidFill>
                  <a:schemeClr val="accent1"/>
                </a:solidFill>
                <a:latin typeface="Arial Regular"/>
                <a:cs typeface="Bookman Old Style"/>
              </a:rPr>
              <a:t>Intentionally:     </a:t>
            </a:r>
            <a:r>
              <a:rPr lang="en-US" sz="2800" b="1" dirty="0">
                <a:solidFill>
                  <a:schemeClr val="bg1"/>
                </a:solidFill>
                <a:latin typeface="Arial Regular"/>
                <a:cs typeface="Bookman Old Style"/>
              </a:rPr>
              <a:t>With clear purpose</a:t>
            </a:r>
            <a:r>
              <a:rPr lang="en-US" sz="2800" dirty="0">
                <a:solidFill>
                  <a:schemeClr val="bg1"/>
                </a:solidFill>
                <a:latin typeface="Arial Regular"/>
                <a:cs typeface="Bookman Old Style"/>
              </a:rPr>
              <a:t>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dirty="0">
                <a:solidFill>
                  <a:schemeClr val="accent1"/>
                </a:solidFill>
                <a:latin typeface="Arial Regular"/>
                <a:cs typeface="Bookman Old Style"/>
              </a:rPr>
              <a:t>Transpose:        </a:t>
            </a:r>
            <a:r>
              <a:rPr lang="en-US" sz="2800" b="1" dirty="0">
                <a:solidFill>
                  <a:schemeClr val="bg1"/>
                </a:solidFill>
                <a:latin typeface="Arial Regular"/>
                <a:cs typeface="Bookman Old Style"/>
              </a:rPr>
              <a:t>Higher to lower/richer to poorer</a:t>
            </a:r>
            <a:endParaRPr lang="en-US" sz="2800" dirty="0">
              <a:solidFill>
                <a:schemeClr val="bg1"/>
              </a:solidFill>
              <a:latin typeface="Arial Regular"/>
              <a:cs typeface="Bookman Old Style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dirty="0">
                <a:solidFill>
                  <a:schemeClr val="accent1"/>
                </a:solidFill>
                <a:latin typeface="Arial Regular"/>
                <a:cs typeface="Bookman Old Style"/>
              </a:rPr>
              <a:t>Evoke:               </a:t>
            </a:r>
            <a:r>
              <a:rPr lang="en-US" sz="2800" b="1" dirty="0">
                <a:solidFill>
                  <a:schemeClr val="bg1"/>
                </a:solidFill>
                <a:latin typeface="Arial Regular"/>
                <a:cs typeface="Bookman Old Style"/>
              </a:rPr>
              <a:t>Get the message out of us</a:t>
            </a:r>
            <a:endParaRPr lang="en-US" sz="2800" dirty="0">
              <a:solidFill>
                <a:schemeClr val="bg1"/>
              </a:solidFill>
              <a:latin typeface="Arial Regular"/>
              <a:cs typeface="Bookman Old Style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dirty="0">
                <a:solidFill>
                  <a:schemeClr val="accent1"/>
                </a:solidFill>
                <a:latin typeface="Arial Regular"/>
                <a:cs typeface="Bookman Old Style"/>
              </a:rPr>
              <a:t>Audience</a:t>
            </a:r>
            <a:r>
              <a:rPr lang="en-US" sz="2800" dirty="0">
                <a:solidFill>
                  <a:schemeClr val="bg1"/>
                </a:solidFill>
                <a:latin typeface="Arial Regular"/>
                <a:cs typeface="Bookman Old Style"/>
              </a:rPr>
              <a:t>:          </a:t>
            </a:r>
            <a:r>
              <a:rPr lang="en-US" sz="2800" b="1" dirty="0">
                <a:solidFill>
                  <a:schemeClr val="bg1"/>
                </a:solidFill>
                <a:latin typeface="Arial Regular"/>
                <a:cs typeface="Bookman Old Style"/>
              </a:rPr>
              <a:t>The most important element of communication</a:t>
            </a:r>
            <a:endParaRPr lang="en-US" sz="2800" b="1" dirty="0">
              <a:solidFill>
                <a:schemeClr val="accent1"/>
              </a:solidFill>
              <a:latin typeface="Arial Regular"/>
              <a:cs typeface="Bookman Old Styl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036D42-0C25-684E-8263-8B34F3F50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630" y="3669323"/>
            <a:ext cx="2180493" cy="3270740"/>
          </a:xfrm>
          <a:prstGeom prst="rect">
            <a:avLst/>
          </a:prstGeom>
          <a:effectLst>
            <a:softEdge rad="203200"/>
          </a:effectLst>
        </p:spPr>
      </p:pic>
    </p:spTree>
    <p:extLst>
      <p:ext uri="{BB962C8B-B14F-4D97-AF65-F5344CB8AC3E}">
        <p14:creationId xmlns:p14="http://schemas.microsoft.com/office/powerpoint/2010/main" val="11027001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FB28D-BA6F-C048-BA55-E94F79786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2A31B29-8759-E04D-9384-4EE0FAA1AE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972" y="148064"/>
            <a:ext cx="4473290" cy="6709936"/>
          </a:xfrm>
          <a:prstGeom prst="rect">
            <a:avLst/>
          </a:prstGeom>
          <a:effectLst>
            <a:softEdge rad="203200"/>
          </a:effectLst>
        </p:spPr>
      </p:pic>
    </p:spTree>
    <p:extLst>
      <p:ext uri="{BB962C8B-B14F-4D97-AF65-F5344CB8AC3E}">
        <p14:creationId xmlns:p14="http://schemas.microsoft.com/office/powerpoint/2010/main" val="36955103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C8298-9B47-9847-88AD-64D468B42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C10A3-8B92-7943-8525-C984FF19F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615" y="527539"/>
            <a:ext cx="9996611" cy="526366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To Order Go To:</a:t>
            </a:r>
          </a:p>
          <a:p>
            <a:pPr marL="0" indent="0">
              <a:buNone/>
            </a:pPr>
            <a:r>
              <a:rPr lang="en-US" sz="4400" b="1" dirty="0" err="1">
                <a:solidFill>
                  <a:schemeClr val="bg1"/>
                </a:solidFill>
              </a:rPr>
              <a:t>stevenabeebe.com</a:t>
            </a:r>
            <a:endParaRPr lang="en-US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</a:rPr>
              <a:t>Use Promo Code </a:t>
            </a:r>
            <a:r>
              <a:rPr lang="en-US" sz="5800" b="1" dirty="0">
                <a:solidFill>
                  <a:schemeClr val="bg1"/>
                </a:solidFill>
              </a:rPr>
              <a:t>CCSN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</a:rPr>
              <a:t>for 30% Discount</a:t>
            </a:r>
          </a:p>
          <a:p>
            <a:pPr marL="0" indent="0">
              <a:buNone/>
            </a:pPr>
            <a:endParaRPr lang="en-US" sz="4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</a:rPr>
              <a:t>Valid Until June 15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7DD2E4-FC75-A742-A25D-BD05E02D2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336" y="0"/>
            <a:ext cx="4579817" cy="6869723"/>
          </a:xfrm>
          <a:prstGeom prst="rect">
            <a:avLst/>
          </a:prstGeom>
          <a:effectLst>
            <a:softEdge rad="203200"/>
          </a:effectLst>
        </p:spPr>
      </p:pic>
    </p:spTree>
    <p:extLst>
      <p:ext uri="{BB962C8B-B14F-4D97-AF65-F5344CB8AC3E}">
        <p14:creationId xmlns:p14="http://schemas.microsoft.com/office/powerpoint/2010/main" val="17690511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{668B5EB1-497F-9D4B-8361-78B55B7B4B4C}tf10001058</Template>
  <TotalTime>3931</TotalTime>
  <Words>1358</Words>
  <Application>Microsoft Macintosh PowerPoint</Application>
  <PresentationFormat>Widescreen</PresentationFormat>
  <Paragraphs>226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4" baseType="lpstr">
      <vt:lpstr>American Typewriter</vt:lpstr>
      <vt:lpstr>Arial</vt:lpstr>
      <vt:lpstr>Arial Regular</vt:lpstr>
      <vt:lpstr>Book Antiqua</vt:lpstr>
      <vt:lpstr>Bookman Old Style</vt:lpstr>
      <vt:lpstr>Calibri</vt:lpstr>
      <vt:lpstr>Calibri Light</vt:lpstr>
      <vt:lpstr>Celestial</vt:lpstr>
      <vt:lpstr>Teaching C. S. Lewis   Lewis’s Principles of Communication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Luke Dye</dc:creator>
  <cp:lastModifiedBy>Beebe, Steven A</cp:lastModifiedBy>
  <cp:revision>164</cp:revision>
  <cp:lastPrinted>2018-04-11T15:08:38Z</cp:lastPrinted>
  <dcterms:created xsi:type="dcterms:W3CDTF">2018-04-04T16:01:34Z</dcterms:created>
  <dcterms:modified xsi:type="dcterms:W3CDTF">2022-06-02T15:54:18Z</dcterms:modified>
</cp:coreProperties>
</file>