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7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92" r:id="rId4"/>
    <p:sldId id="274" r:id="rId5"/>
    <p:sldId id="276" r:id="rId6"/>
    <p:sldId id="277" r:id="rId7"/>
    <p:sldId id="283" r:id="rId8"/>
    <p:sldId id="278" r:id="rId9"/>
    <p:sldId id="284" r:id="rId10"/>
    <p:sldId id="279" r:id="rId11"/>
    <p:sldId id="285" r:id="rId12"/>
    <p:sldId id="286" r:id="rId13"/>
    <p:sldId id="287" r:id="rId14"/>
    <p:sldId id="288" r:id="rId15"/>
    <p:sldId id="290" r:id="rId16"/>
    <p:sldId id="291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99FF"/>
    <a:srgbClr val="000000"/>
    <a:srgbClr val="006699"/>
    <a:srgbClr val="0099CC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985AD1D5-C668-4488-8C01-4C3A06A7D9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11768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43E0393-F79F-46FD-AFF1-57D1D59C7CAF}" type="datetimeFigureOut">
              <a:rPr lang="en-US"/>
              <a:pPr>
                <a:defRPr/>
              </a:pPr>
              <a:t>6/29/2025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A951636-4830-48F7-BCCF-8A0208E021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30817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4140BB0-DE77-468A-92F7-9BAF2B4BC683}" type="slidenum">
              <a:rPr lang="en-US" altLang="en-US">
                <a:solidFill>
                  <a:prstClr val="black"/>
                </a:solidFill>
              </a:rPr>
              <a:pPr/>
              <a:t>3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526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1C10875-AD4E-4EB7-94EC-5D01196FC2BE}" type="slidenum">
              <a:rPr lang="en-US" altLang="en-US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3247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A925C09-193D-45E3-A2DA-AAE6EDB0E268}" type="slidenum">
              <a:rPr lang="en-US" altLang="en-US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6758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0648603-07F5-47F7-A8DE-9067BBB435A0}" type="slidenum">
              <a:rPr lang="en-US" altLang="en-US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298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w 1588"/>
              <a:gd name="T1" fmla="*/ 0 h 1912"/>
              <a:gd name="T2" fmla="*/ 0 w 1588"/>
              <a:gd name="T3" fmla="*/ 2147483647 h 1912"/>
              <a:gd name="T4" fmla="*/ 0 w 1588"/>
              <a:gd name="T5" fmla="*/ 2147483647 h 1912"/>
              <a:gd name="T6" fmla="*/ 0 w 1588"/>
              <a:gd name="T7" fmla="*/ 2147483647 h 1912"/>
              <a:gd name="T8" fmla="*/ 0 w 1588"/>
              <a:gd name="T9" fmla="*/ 2147483647 h 1912"/>
              <a:gd name="T10" fmla="*/ 0 w 1588"/>
              <a:gd name="T11" fmla="*/ 2147483647 h 1912"/>
              <a:gd name="T12" fmla="*/ 0 w 1588"/>
              <a:gd name="T13" fmla="*/ 0 h 1912"/>
              <a:gd name="T14" fmla="*/ 0 w 1588"/>
              <a:gd name="T15" fmla="*/ 0 h 19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588" h="1912">
                <a:moveTo>
                  <a:pt x="0" y="0"/>
                </a:move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6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2025 John B. Hatch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A6314C3-8C4A-4E7D-8A5E-CA4F396010A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943721"/>
      </p:ext>
    </p:extLst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2025 John B. Hatch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24B1D1-FC4B-4193-BB9E-2E3C628EC2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7097286"/>
      </p:ext>
    </p:extLst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2025 John B. Hatch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579542-7285-4988-8A21-E7E26BD18C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1436003"/>
      </p:ext>
    </p:extLst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2025 John B. Hatch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73BFEA-FA85-4EC0-ADE3-053A7BD17B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8494003"/>
      </p:ext>
    </p:extLst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2025 John B. Hatch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A7FB0C-B036-4A0A-93E9-595744353E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8019354"/>
      </p:ext>
    </p:extLst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2025 John B. Hatch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EC9B28-C385-415B-B29A-9B75A000EE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423810"/>
      </p:ext>
    </p:extLst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2025 John B. Hatch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1DDE6F-525E-4D56-8AFB-75E1DBB8D8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1638908"/>
      </p:ext>
    </p:extLst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2025 John B. Hatch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C11C41-2A2E-4D15-8C57-D3BE29BD45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5211229"/>
      </p:ext>
    </p:extLst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2025 John B. Hatch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1EBDF1-9664-4258-8A0D-7EDA036061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7448647"/>
      </p:ext>
    </p:extLst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2025 John B. Hatch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2BD483-0177-47E7-B060-A6CB092E39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7796395"/>
      </p:ext>
    </p:extLst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2025 John B. Hatch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BBAC9D-4A28-4506-A582-3BACF24007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5652849"/>
      </p:ext>
    </p:extLst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© 2025 John B. Hatch</a:t>
            </a:r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fld id="{6272FA96-387F-4905-83D2-ACED9E6FC3E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18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ransition>
    <p:wipe dir="d"/>
  </p:transition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Understand CULTURE?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It can make</a:t>
            </a:r>
          </a:p>
          <a:p>
            <a:pPr eaLnBrk="1" hangingPunct="1">
              <a:defRPr/>
            </a:pPr>
            <a:r>
              <a:rPr lang="en-US" dirty="0"/>
              <a:t>your head swim!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228CB7-06C4-27EC-7457-DDA9B5E374B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2025 John B. Hatch</a:t>
            </a:r>
          </a:p>
        </p:txBody>
      </p:sp>
    </p:spTree>
  </p:cSld>
  <p:clrMapOvr>
    <a:masterClrMapping/>
  </p:clrMapOvr>
  <p:transition advTm="27919"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Like water to a fish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Born, raised, make life journey               in CULTURE.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We “get it” </a:t>
            </a:r>
            <a:r>
              <a:rPr lang="en-US" dirty="0">
                <a:solidFill>
                  <a:schemeClr val="hlink"/>
                </a:solidFill>
              </a:rPr>
              <a:t>by experience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 </a:t>
            </a:r>
            <a:r>
              <a:rPr lang="en-US" b="1" i="1" dirty="0"/>
              <a:t>In the “hatchery”</a:t>
            </a:r>
            <a:r>
              <a:rPr lang="en-US" dirty="0"/>
              <a:t> </a:t>
            </a:r>
          </a:p>
          <a:p>
            <a:pPr lvl="2" eaLnBrk="1" hangingPunct="1">
              <a:lnSpc>
                <a:spcPct val="90000"/>
              </a:lnSpc>
              <a:defRPr/>
            </a:pPr>
            <a:endParaRPr lang="en-US" dirty="0"/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b="1" i="1" dirty="0"/>
              <a:t>In the “sea”</a:t>
            </a:r>
            <a:endParaRPr lang="en-US" dirty="0"/>
          </a:p>
          <a:p>
            <a:pPr marL="914400" lvl="2" indent="0" eaLnBrk="1" hangingPunct="1">
              <a:lnSpc>
                <a:spcPct val="90000"/>
              </a:lnSpc>
              <a:buNone/>
              <a:defRPr/>
            </a:pP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3837D1-1885-5346-9849-B1F8D8C03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2025 John B. Hatch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59138">
        <p14:ripple/>
      </p:transition>
    </mc:Choice>
    <mc:Fallback xmlns="">
      <p:transition spd="slow" advTm="15913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13843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We </a:t>
            </a:r>
            <a:r>
              <a:rPr lang="en-US" dirty="0">
                <a:solidFill>
                  <a:schemeClr val="hlink"/>
                </a:solidFill>
              </a:rPr>
              <a:t>seldom talk</a:t>
            </a:r>
            <a:r>
              <a:rPr lang="en-US" dirty="0"/>
              <a:t> about culture </a:t>
            </a:r>
            <a:r>
              <a:rPr lang="en-US" dirty="0">
                <a:solidFill>
                  <a:schemeClr val="hlink"/>
                </a:solidFill>
              </a:rPr>
              <a:t>directly</a:t>
            </a:r>
            <a:r>
              <a:rPr lang="en-US" dirty="0"/>
              <a:t> until . . .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62200"/>
            <a:ext cx="8229600" cy="36576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/>
              <a:t>. . . fish-out-of-water                     cross-cultural experiences</a:t>
            </a:r>
          </a:p>
          <a:p>
            <a:pPr marL="0" indent="0" eaLnBrk="1" hangingPunct="1">
              <a:buNone/>
              <a:defRPr/>
            </a:pPr>
            <a:r>
              <a:rPr lang="en-US" sz="3600" dirty="0"/>
              <a:t>                    OR</a:t>
            </a:r>
          </a:p>
          <a:p>
            <a:pPr eaLnBrk="1" hangingPunct="1">
              <a:defRPr/>
            </a:pPr>
            <a:r>
              <a:rPr lang="en-US" sz="3600" dirty="0"/>
              <a:t>. . . desire to emphasize our </a:t>
            </a:r>
            <a:r>
              <a:rPr lang="en-US" sz="3600" i="1" dirty="0"/>
              <a:t>distinctness from </a:t>
            </a:r>
            <a:r>
              <a:rPr lang="en-US" sz="3600" dirty="0"/>
              <a:t>another culture.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1DF2D3-575F-02CD-5C93-F4EA6F604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2025 John B. Hatch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11014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83859">
        <p14:ripple/>
      </p:transition>
    </mc:Choice>
    <mc:Fallback xmlns="">
      <p:transition spd="slow" advTm="8385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13843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Through the looking glass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038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Stepping back – to take a closer look</a:t>
            </a:r>
          </a:p>
          <a:p>
            <a:pPr eaLnBrk="1" hangingPunct="1">
              <a:defRPr/>
            </a:pPr>
            <a:r>
              <a:rPr lang="en-US" dirty="0"/>
              <a:t>Study of </a:t>
            </a:r>
            <a:r>
              <a:rPr lang="en-US" u="sng" dirty="0"/>
              <a:t>culture</a:t>
            </a:r>
            <a:r>
              <a:rPr lang="en-US" dirty="0"/>
              <a:t>: Anthropology</a:t>
            </a:r>
          </a:p>
          <a:p>
            <a:pPr eaLnBrk="1" hangingPunct="1">
              <a:defRPr/>
            </a:pPr>
            <a:r>
              <a:rPr lang="en-US" dirty="0"/>
              <a:t>Study of </a:t>
            </a:r>
            <a:r>
              <a:rPr lang="en-US" u="sng" dirty="0"/>
              <a:t>intercultural </a:t>
            </a:r>
            <a:r>
              <a:rPr lang="en-US" u="sng" dirty="0" err="1"/>
              <a:t>comm</a:t>
            </a:r>
            <a:r>
              <a:rPr lang="en-US" u="sng" dirty="0"/>
              <a:t> </a:t>
            </a:r>
            <a:r>
              <a:rPr lang="en-US" dirty="0"/>
              <a:t>                   – since WWII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6DD88B-A2E1-6E56-E741-5BFB2D6A6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2025 John B. Hatch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187028">
        <p14:glitter pattern="hexagon"/>
      </p:transition>
    </mc:Choice>
    <mc:Fallback xmlns="">
      <p:transition spd="slow" advTm="1870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rgbClr val="006699"/>
                </a:solidFill>
                <a:effectLst/>
              </a:rPr>
              <a:t>3 ways to view 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82000" cy="4114800"/>
          </a:xfrm>
        </p:spPr>
        <p:txBody>
          <a:bodyPr/>
          <a:lstStyle/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800" b="1" u="sng" dirty="0">
                <a:solidFill>
                  <a:srgbClr val="006699"/>
                </a:solidFill>
                <a:effectLst/>
              </a:rPr>
              <a:t>Social science</a:t>
            </a:r>
            <a:r>
              <a:rPr lang="en-US" sz="2800" b="1" dirty="0">
                <a:solidFill>
                  <a:srgbClr val="006699"/>
                </a:solidFill>
                <a:effectLst/>
              </a:rPr>
              <a:t> view</a:t>
            </a:r>
            <a:r>
              <a:rPr lang="en-US" sz="2800" dirty="0">
                <a:solidFill>
                  <a:srgbClr val="006699"/>
                </a:solidFill>
                <a:effectLst/>
              </a:rPr>
              <a:t>: </a:t>
            </a:r>
            <a:r>
              <a:rPr lang="en-US" sz="2800" dirty="0">
                <a:solidFill>
                  <a:srgbClr val="000000"/>
                </a:solidFill>
                <a:effectLst/>
              </a:rPr>
              <a:t>Culture is . . .                     a group’s </a:t>
            </a:r>
            <a:r>
              <a:rPr lang="en-US" sz="2800" dirty="0">
                <a:solidFill>
                  <a:srgbClr val="00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learned &amp; shared pattern of perception</a:t>
            </a:r>
          </a:p>
          <a:p>
            <a:pPr marL="400050" lvl="1" indent="0" eaLnBrk="1" hangingPunct="1">
              <a:buNone/>
              <a:defRPr/>
            </a:pPr>
            <a:endParaRPr lang="en-US" sz="2400" dirty="0">
              <a:solidFill>
                <a:srgbClr val="000000"/>
              </a:solidFill>
              <a:effectLst/>
            </a:endParaRP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800" b="1" u="sng" dirty="0">
                <a:solidFill>
                  <a:srgbClr val="006699"/>
                </a:solidFill>
                <a:effectLst/>
              </a:rPr>
              <a:t>Interpretive</a:t>
            </a:r>
            <a:r>
              <a:rPr lang="en-US" sz="2800" b="1" dirty="0">
                <a:solidFill>
                  <a:srgbClr val="006699"/>
                </a:solidFill>
                <a:effectLst/>
              </a:rPr>
              <a:t> view: </a:t>
            </a:r>
            <a:r>
              <a:rPr lang="en-US" sz="2800" dirty="0">
                <a:solidFill>
                  <a:srgbClr val="000000"/>
                </a:solidFill>
                <a:effectLst/>
              </a:rPr>
              <a:t>Culture is . . .                           a </a:t>
            </a:r>
            <a:r>
              <a:rPr lang="en-US" sz="2800" dirty="0">
                <a:solidFill>
                  <a:srgbClr val="00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 of symbolic meanings </a:t>
            </a:r>
            <a:r>
              <a:rPr lang="en-US" sz="2800" dirty="0">
                <a:solidFill>
                  <a:srgbClr val="000000"/>
                </a:solidFill>
                <a:effectLst/>
              </a:rPr>
              <a:t>shared by group</a:t>
            </a:r>
          </a:p>
          <a:p>
            <a:pPr marL="400050" lvl="1" indent="0" eaLnBrk="1" hangingPunct="1">
              <a:buNone/>
              <a:defRPr/>
            </a:pPr>
            <a:endParaRPr lang="en-US" sz="2400" dirty="0">
              <a:solidFill>
                <a:srgbClr val="000000"/>
              </a:solidFill>
              <a:effectLst/>
            </a:endParaRP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800" b="1" u="sng" dirty="0">
                <a:solidFill>
                  <a:srgbClr val="006699"/>
                </a:solidFill>
                <a:effectLst/>
              </a:rPr>
              <a:t>Critical</a:t>
            </a:r>
            <a:r>
              <a:rPr lang="en-US" sz="2800" b="1" dirty="0">
                <a:solidFill>
                  <a:srgbClr val="006699"/>
                </a:solidFill>
                <a:effectLst/>
              </a:rPr>
              <a:t> view: </a:t>
            </a:r>
            <a:r>
              <a:rPr lang="en-US" sz="2800" dirty="0">
                <a:solidFill>
                  <a:srgbClr val="000000"/>
                </a:solidFill>
                <a:effectLst/>
              </a:rPr>
              <a:t>Culture is . . .                           a </a:t>
            </a:r>
            <a:r>
              <a:rPr lang="en-US" sz="2800" dirty="0">
                <a:solidFill>
                  <a:srgbClr val="00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battleground</a:t>
            </a:r>
            <a:r>
              <a:rPr lang="en-US" sz="2800" dirty="0">
                <a:solidFill>
                  <a:srgbClr val="000000"/>
                </a:solidFill>
                <a:effectLst/>
              </a:rPr>
              <a:t> over whose meanings             and values will dominate society</a:t>
            </a:r>
            <a:endParaRPr lang="en-US" sz="2800" u="sng" dirty="0">
              <a:solidFill>
                <a:srgbClr val="000000"/>
              </a:solidFill>
              <a:effectLst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E092F8-EEBB-B92F-2097-0173EBE33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2025 John B. Hatch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28789">
        <p14:warp dir="in"/>
      </p:transition>
    </mc:Choice>
    <mc:Fallback xmlns="">
      <p:transition spd="slow" advTm="1287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000000"/>
                </a:solidFill>
                <a:effectLst/>
              </a:rPr>
              <a:t>1. </a:t>
            </a:r>
            <a:r>
              <a:rPr lang="en-US" altLang="en-US" b="1" dirty="0">
                <a:solidFill>
                  <a:srgbClr val="000000"/>
                </a:solidFill>
                <a:effectLst/>
              </a:rPr>
              <a:t>Social scientific </a:t>
            </a:r>
            <a:r>
              <a:rPr lang="en-US" altLang="en-US" dirty="0">
                <a:solidFill>
                  <a:srgbClr val="000000"/>
                </a:solidFill>
                <a:effectLst/>
              </a:rPr>
              <a:t>view</a:t>
            </a:r>
            <a:br>
              <a:rPr lang="en-US" altLang="en-US" dirty="0">
                <a:solidFill>
                  <a:srgbClr val="000000"/>
                </a:solidFill>
                <a:effectLst/>
              </a:rPr>
            </a:br>
            <a:r>
              <a:rPr lang="en-US" altLang="en-US" sz="3200" dirty="0">
                <a:solidFill>
                  <a:srgbClr val="000000"/>
                </a:solidFill>
                <a:effectLst/>
              </a:rPr>
              <a:t>   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  <a:defRPr/>
            </a:pP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7B5CA-389D-227A-8878-A7F07EA68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2025 John B. Hatch</a:t>
            </a:r>
          </a:p>
        </p:txBody>
      </p:sp>
    </p:spTree>
  </p:cSld>
  <p:clrMapOvr>
    <a:masterClrMapping/>
  </p:clrMapOvr>
  <p:transition advTm="39604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  <a:effectLst/>
              </a:rPr>
              <a:t>1. </a:t>
            </a:r>
            <a:r>
              <a:rPr lang="en-US" altLang="en-US" b="1">
                <a:solidFill>
                  <a:srgbClr val="000000"/>
                </a:solidFill>
                <a:effectLst/>
              </a:rPr>
              <a:t>Social scientific </a:t>
            </a:r>
            <a:r>
              <a:rPr lang="en-US" altLang="en-US">
                <a:solidFill>
                  <a:srgbClr val="000000"/>
                </a:solidFill>
                <a:effectLst/>
              </a:rPr>
              <a:t>view</a:t>
            </a:r>
            <a:br>
              <a:rPr lang="en-US" altLang="en-US">
                <a:solidFill>
                  <a:srgbClr val="000000"/>
                </a:solidFill>
                <a:effectLst/>
              </a:rPr>
            </a:br>
            <a:r>
              <a:rPr lang="en-US" altLang="en-US" sz="3200">
                <a:solidFill>
                  <a:srgbClr val="000000"/>
                </a:solidFill>
                <a:effectLst/>
              </a:rPr>
              <a:t>   	(from psychology research tradition)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defRPr/>
            </a:pPr>
            <a:r>
              <a:rPr lang="en-US" dirty="0">
                <a:solidFill>
                  <a:srgbClr val="000000"/>
                </a:solidFill>
                <a:effectLst/>
              </a:rPr>
              <a:t>Look for </a:t>
            </a:r>
            <a:r>
              <a:rPr lang="en-US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causes</a:t>
            </a:r>
            <a:r>
              <a:rPr lang="en-US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solidFill>
                  <a:srgbClr val="000000"/>
                </a:solidFill>
                <a:effectLst/>
              </a:rPr>
              <a:t>of human behavior</a:t>
            </a:r>
          </a:p>
          <a:p>
            <a:pPr marL="914400" lvl="1" indent="-514350" eaLnBrk="1" hangingPunct="1">
              <a:defRPr/>
            </a:pPr>
            <a:endParaRPr lang="en-US" dirty="0">
              <a:solidFill>
                <a:srgbClr val="000000"/>
              </a:solidFill>
              <a:effectLst/>
            </a:endParaRPr>
          </a:p>
          <a:p>
            <a:pPr marL="514350" indent="-514350" eaLnBrk="1" hangingPunct="1">
              <a:defRPr/>
            </a:pPr>
            <a:r>
              <a:rPr lang="en-US" dirty="0">
                <a:solidFill>
                  <a:srgbClr val="000000"/>
                </a:solidFill>
                <a:effectLst/>
              </a:rPr>
              <a:t>Culture = group’s pattern of </a:t>
            </a:r>
            <a:r>
              <a:rPr lang="en-US" b="1" dirty="0">
                <a:solidFill>
                  <a:srgbClr val="000000"/>
                </a:solidFill>
                <a:effectLst/>
              </a:rPr>
              <a:t>perception </a:t>
            </a:r>
          </a:p>
          <a:p>
            <a:pPr marL="0" indent="0" eaLnBrk="1" hangingPunct="1">
              <a:buFontTx/>
              <a:buNone/>
              <a:defRPr/>
            </a:pPr>
            <a:endParaRPr lang="en-US" dirty="0">
              <a:solidFill>
                <a:srgbClr val="000000"/>
              </a:solidFill>
              <a:effectLst/>
            </a:endParaRPr>
          </a:p>
          <a:p>
            <a:pPr marL="514350" indent="-514350" eaLnBrk="1" hangingPunct="1">
              <a:defRPr/>
            </a:pPr>
            <a:r>
              <a:rPr lang="en-US" dirty="0">
                <a:solidFill>
                  <a:srgbClr val="000000"/>
                </a:solidFill>
                <a:effectLst/>
              </a:rPr>
              <a:t>Perception partly </a:t>
            </a:r>
            <a:r>
              <a:rPr lang="en-US" b="1" dirty="0">
                <a:solidFill>
                  <a:srgbClr val="000000"/>
                </a:solidFill>
                <a:effectLst/>
              </a:rPr>
              <a:t>causes</a:t>
            </a:r>
            <a:r>
              <a:rPr lang="en-US" dirty="0">
                <a:solidFill>
                  <a:srgbClr val="000000"/>
                </a:solidFill>
                <a:effectLst/>
              </a:rPr>
              <a:t> behavior, so:</a:t>
            </a:r>
          </a:p>
          <a:p>
            <a:pPr marL="914400" lvl="1" indent="-514350" eaLnBrk="1" hangingPunct="1">
              <a:defRPr/>
            </a:pPr>
            <a:r>
              <a:rPr lang="en-US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Culture influences communication.</a:t>
            </a:r>
          </a:p>
          <a:p>
            <a:pPr marL="514350" indent="-514350" eaLnBrk="1" hangingPunct="1">
              <a:defRPr/>
            </a:pPr>
            <a:endParaRPr lang="en-US" b="1" dirty="0">
              <a:solidFill>
                <a:srgbClr val="000000"/>
              </a:solidFill>
              <a:effectLst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B312A8-30E0-2958-FF60-95A00A6EC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2025 John B. Hatch</a:t>
            </a:r>
          </a:p>
        </p:txBody>
      </p:sp>
    </p:spTree>
    <p:custDataLst>
      <p:tags r:id="rId1"/>
    </p:custDataLst>
  </p:cSld>
  <p:clrMapOvr>
    <a:masterClrMapping/>
  </p:clrMapOvr>
  <p:transition spd="slow" advTm="142777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2. </a:t>
            </a:r>
            <a:r>
              <a:rPr lang="en-US" b="1" dirty="0"/>
              <a:t>Interpretive</a:t>
            </a:r>
            <a:r>
              <a:rPr lang="en-US" dirty="0"/>
              <a:t> view</a:t>
            </a:r>
            <a:br>
              <a:rPr lang="en-US" dirty="0"/>
            </a:br>
            <a:r>
              <a:rPr lang="en-US" sz="3200" dirty="0"/>
              <a:t> 	(from </a:t>
            </a:r>
            <a:r>
              <a:rPr lang="en-US" sz="3200" dirty="0">
                <a:solidFill>
                  <a:schemeClr val="tx1"/>
                </a:solidFill>
              </a:rPr>
              <a:t>anthropology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/>
              <a:t>tradition)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648200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endParaRPr lang="en-US" sz="2800" b="1" dirty="0"/>
          </a:p>
          <a:p>
            <a:pPr marL="0" indent="0" eaLnBrk="1" hangingPunct="1">
              <a:buFontTx/>
              <a:buNone/>
              <a:defRPr/>
            </a:pPr>
            <a:endParaRPr lang="en-US" sz="2800" b="1" dirty="0"/>
          </a:p>
          <a:p>
            <a:pPr marL="0" indent="0" eaLnBrk="1" hangingPunct="1">
              <a:buFontTx/>
              <a:buNone/>
              <a:defRPr/>
            </a:pPr>
            <a:endParaRPr lang="en-US" sz="2800" b="1" dirty="0"/>
          </a:p>
          <a:p>
            <a:pPr marL="0" indent="0" eaLnBrk="1" hangingPunct="1">
              <a:buFontTx/>
              <a:buNone/>
              <a:defRPr/>
            </a:pPr>
            <a:endParaRPr lang="en-US" sz="2800" b="1" dirty="0"/>
          </a:p>
          <a:p>
            <a:pPr marL="0" indent="0" algn="ctr" eaLnBrk="1" hangingPunct="1">
              <a:buFontTx/>
              <a:buNone/>
              <a:defRPr/>
            </a:pPr>
            <a:r>
              <a:rPr lang="en-US" sz="2800" b="1" dirty="0"/>
              <a:t>Goal: </a:t>
            </a:r>
            <a:r>
              <a:rPr lang="en-US" sz="2800" b="1" dirty="0">
                <a:solidFill>
                  <a:srgbClr val="FFFF00"/>
                </a:solidFill>
              </a:rPr>
              <a:t>Insider understanding</a:t>
            </a:r>
            <a:r>
              <a:rPr lang="en-US" sz="2800" b="1" dirty="0"/>
              <a:t> of a culture</a:t>
            </a:r>
          </a:p>
          <a:p>
            <a:pPr eaLnBrk="1" hangingPunct="1">
              <a:defRPr/>
            </a:pPr>
            <a:endParaRPr lang="en-US" sz="28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F82913-3C91-D552-F8E3-F461559DF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2025 John B. Hatch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8303">
        <p14:ripple/>
      </p:transition>
    </mc:Choice>
    <mc:Fallback xmlns="">
      <p:transition spd="slow" advTm="58303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2. </a:t>
            </a:r>
            <a:r>
              <a:rPr lang="en-US" b="1" dirty="0"/>
              <a:t>Interpretive</a:t>
            </a:r>
            <a:r>
              <a:rPr lang="en-US" dirty="0"/>
              <a:t> view</a:t>
            </a:r>
            <a:br>
              <a:rPr lang="en-US" dirty="0"/>
            </a:br>
            <a:r>
              <a:rPr lang="en-US" sz="3200" dirty="0"/>
              <a:t> 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/>
              <a:t>Culture = group’s </a:t>
            </a:r>
            <a:r>
              <a:rPr lang="en-US" sz="2800" b="1" dirty="0">
                <a:solidFill>
                  <a:srgbClr val="FFFF00"/>
                </a:solidFill>
              </a:rPr>
              <a:t>web of symbolic meanings</a:t>
            </a:r>
          </a:p>
          <a:p>
            <a:pPr eaLnBrk="1" hangingPunct="1">
              <a:defRPr/>
            </a:pPr>
            <a:endParaRPr lang="en-US" sz="800" dirty="0"/>
          </a:p>
          <a:p>
            <a:pPr lvl="1" eaLnBrk="1" hangingPunct="1">
              <a:defRPr/>
            </a:pPr>
            <a:r>
              <a:rPr lang="en-US" sz="2400" b="1" dirty="0">
                <a:solidFill>
                  <a:srgbClr val="FFFF00"/>
                </a:solidFill>
              </a:rPr>
              <a:t>MEANINGS</a:t>
            </a:r>
            <a:endParaRPr lang="en-US" sz="2400" dirty="0"/>
          </a:p>
          <a:p>
            <a:pPr marL="457200" lvl="1" indent="0" eaLnBrk="1" hangingPunct="1">
              <a:buNone/>
              <a:defRPr/>
            </a:pPr>
            <a:endParaRPr lang="en-US" sz="800" dirty="0"/>
          </a:p>
          <a:p>
            <a:pPr lvl="1" eaLnBrk="1" hangingPunct="1">
              <a:defRPr/>
            </a:pPr>
            <a:r>
              <a:rPr lang="en-US" sz="2400" b="1" dirty="0">
                <a:solidFill>
                  <a:srgbClr val="FFFF00"/>
                </a:solidFill>
              </a:rPr>
              <a:t>SYMBOLIC</a:t>
            </a:r>
            <a:endParaRPr lang="en-US" sz="2400" dirty="0"/>
          </a:p>
          <a:p>
            <a:pPr marL="457200" lvl="1" indent="0" eaLnBrk="1" hangingPunct="1">
              <a:buFont typeface="Tahoma" panose="020B0604030504040204" pitchFamily="34" charset="0"/>
              <a:buNone/>
              <a:defRPr/>
            </a:pPr>
            <a:endParaRPr lang="en-US" sz="800" u="sng" dirty="0"/>
          </a:p>
          <a:p>
            <a:pPr lvl="1" eaLnBrk="1" hangingPunct="1">
              <a:defRPr/>
            </a:pPr>
            <a:r>
              <a:rPr lang="en-US" sz="2400" b="1" dirty="0">
                <a:solidFill>
                  <a:srgbClr val="FFFF00"/>
                </a:solidFill>
              </a:rPr>
              <a:t>WEB</a:t>
            </a:r>
            <a:endParaRPr lang="en-US" sz="2400" dirty="0">
              <a:solidFill>
                <a:srgbClr val="FFFF00"/>
              </a:solidFill>
            </a:endParaRPr>
          </a:p>
          <a:p>
            <a:pPr lvl="1" eaLnBrk="1" hangingPunct="1">
              <a:defRPr/>
            </a:pPr>
            <a:endParaRPr lang="en-US" sz="800" dirty="0">
              <a:solidFill>
                <a:srgbClr val="FFFF00"/>
              </a:solidFill>
            </a:endParaRPr>
          </a:p>
          <a:p>
            <a:pPr eaLnBrk="1" hangingPunct="1">
              <a:defRPr/>
            </a:pPr>
            <a:r>
              <a:rPr lang="en-US" sz="2800" b="1" dirty="0">
                <a:solidFill>
                  <a:srgbClr val="FFFF00"/>
                </a:solidFill>
              </a:rPr>
              <a:t>2-way relation </a:t>
            </a:r>
            <a:r>
              <a:rPr lang="en-US" sz="2800" dirty="0">
                <a:solidFill>
                  <a:srgbClr val="FFFF00"/>
                </a:solidFill>
              </a:rPr>
              <a:t>with behavior: </a:t>
            </a:r>
          </a:p>
          <a:p>
            <a:pPr lvl="1" eaLnBrk="1" hangingPunct="1">
              <a:defRPr/>
            </a:pPr>
            <a:r>
              <a:rPr lang="en-US" sz="2400" dirty="0"/>
              <a:t>Culture influences communication</a:t>
            </a:r>
          </a:p>
          <a:p>
            <a:pPr lvl="1" eaLnBrk="1" hangingPunct="1">
              <a:defRPr/>
            </a:pPr>
            <a:r>
              <a:rPr lang="en-US" sz="2400" dirty="0"/>
              <a:t>Communication influences culture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10244" name="Right Arrow 3"/>
          <p:cNvSpPr>
            <a:spLocks noChangeArrowheads="1"/>
          </p:cNvSpPr>
          <p:nvPr/>
        </p:nvSpPr>
        <p:spPr bwMode="auto">
          <a:xfrm>
            <a:off x="6248400" y="4800600"/>
            <a:ext cx="977900" cy="484188"/>
          </a:xfrm>
          <a:prstGeom prst="rightArrow">
            <a:avLst>
              <a:gd name="adj1" fmla="val 50000"/>
              <a:gd name="adj2" fmla="val 50024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" name="Right Arrow 4"/>
          <p:cNvSpPr/>
          <p:nvPr/>
        </p:nvSpPr>
        <p:spPr bwMode="auto">
          <a:xfrm>
            <a:off x="6231667" y="5309391"/>
            <a:ext cx="978408" cy="484632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830E7EA-476A-0FF8-CFB8-2DC5C802A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2025 John B. Hatch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38635">
        <p:dissolve/>
      </p:transition>
    </mc:Choice>
    <mc:Fallback xmlns="">
      <p:transition spd="slow" advTm="238635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3. </a:t>
            </a:r>
            <a:r>
              <a:rPr lang="en-US" b="1" dirty="0"/>
              <a:t>Critical </a:t>
            </a:r>
            <a:r>
              <a:rPr lang="en-US" dirty="0"/>
              <a:t>view</a:t>
            </a:r>
            <a:br>
              <a:rPr lang="en-US" dirty="0"/>
            </a:br>
            <a:r>
              <a:rPr lang="en-US" sz="3200" dirty="0"/>
              <a:t>	(from </a:t>
            </a:r>
            <a:r>
              <a:rPr lang="en-US" sz="3200" dirty="0">
                <a:solidFill>
                  <a:schemeClr val="tx1"/>
                </a:solidFill>
              </a:rPr>
              <a:t>critical-cultural studies tradition)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458200" cy="4114800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endParaRPr lang="en-US" dirty="0"/>
          </a:p>
          <a:p>
            <a:pPr marL="0" indent="0" algn="ctr" eaLnBrk="1" hangingPunct="1">
              <a:buFontTx/>
              <a:buNone/>
              <a:defRPr/>
            </a:pPr>
            <a:endParaRPr lang="en-US" dirty="0"/>
          </a:p>
          <a:p>
            <a:pPr marL="0" indent="0" algn="ctr" eaLnBrk="1" hangingPunct="1">
              <a:buFontTx/>
              <a:buNone/>
              <a:defRPr/>
            </a:pPr>
            <a:endParaRPr lang="en-US" dirty="0"/>
          </a:p>
          <a:p>
            <a:pPr marL="0" indent="0" algn="ctr" eaLnBrk="1" hangingPunct="1">
              <a:buFontTx/>
              <a:buNone/>
              <a:defRPr/>
            </a:pPr>
            <a:r>
              <a:rPr lang="en-US" sz="4000" b="1" dirty="0">
                <a:solidFill>
                  <a:srgbClr val="FF0000"/>
                </a:solidFill>
                <a:latin typeface="Showcard Gothic" pitchFamily="82" charset="0"/>
              </a:rPr>
              <a:t>BEWARE OF THE 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en-US" sz="6000" b="1" dirty="0">
                <a:solidFill>
                  <a:srgbClr val="FF0000"/>
                </a:solidFill>
                <a:latin typeface="Showcard Gothic" pitchFamily="82" charset="0"/>
              </a:rPr>
              <a:t>SHARKS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en-US" sz="4000" b="1" dirty="0"/>
              <a:t>of culture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4F5F50-0776-8F90-68E8-64A231D78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2025 John B. Hatch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6180">
        <p14:ripple/>
      </p:transition>
    </mc:Choice>
    <mc:Fallback xmlns="">
      <p:transition spd="slow" advTm="261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3. </a:t>
            </a:r>
            <a:r>
              <a:rPr lang="en-US" b="1" dirty="0"/>
              <a:t>Critical</a:t>
            </a:r>
            <a:r>
              <a:rPr lang="en-US" dirty="0"/>
              <a:t> view</a:t>
            </a:r>
            <a:br>
              <a:rPr lang="en-US" dirty="0"/>
            </a:br>
            <a:r>
              <a:rPr lang="en-US" sz="3200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4582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Goal: </a:t>
            </a:r>
            <a:r>
              <a:rPr lang="en-US" b="1" dirty="0">
                <a:solidFill>
                  <a:srgbClr val="FF0000"/>
                </a:solidFill>
              </a:rPr>
              <a:t>critique</a:t>
            </a:r>
            <a:r>
              <a:rPr lang="en-US" b="1" dirty="0"/>
              <a:t> abuses of </a:t>
            </a:r>
            <a:r>
              <a:rPr lang="en-US" b="1" dirty="0">
                <a:solidFill>
                  <a:srgbClr val="FF0000"/>
                </a:solidFill>
              </a:rPr>
              <a:t>power</a:t>
            </a:r>
          </a:p>
          <a:p>
            <a:pPr marL="457200" lvl="1" indent="0" eaLnBrk="1" hangingPunct="1">
              <a:buNone/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Culture = a </a:t>
            </a:r>
            <a:r>
              <a:rPr lang="en-US" b="1" dirty="0">
                <a:solidFill>
                  <a:srgbClr val="FF0000"/>
                </a:solidFill>
              </a:rPr>
              <a:t>battleground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Communication </a:t>
            </a:r>
            <a:r>
              <a:rPr lang="en-US" b="1" dirty="0">
                <a:solidFill>
                  <a:srgbClr val="FFFF00"/>
                </a:solidFill>
              </a:rPr>
              <a:t>forms / reforms</a:t>
            </a:r>
            <a:r>
              <a:rPr lang="en-US" dirty="0"/>
              <a:t> culture</a:t>
            </a:r>
          </a:p>
          <a:p>
            <a:pPr marL="0" indent="0" eaLnBrk="1" hangingPunct="1">
              <a:buNone/>
              <a:defRPr/>
            </a:pP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1F8576-A2B1-65D3-E84F-B44C42A73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2025 John B. Hatch</a:t>
            </a:r>
          </a:p>
        </p:txBody>
      </p:sp>
    </p:spTree>
    <p:custDataLst>
      <p:tags r:id="rId1"/>
    </p:custDataLst>
  </p:cSld>
  <p:clrMapOvr>
    <a:masterClrMapping/>
  </p:clrMapOvr>
  <p:transition spd="med" advTm="19424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384300"/>
          </a:xfrm>
        </p:spPr>
        <p:txBody>
          <a:bodyPr/>
          <a:lstStyle/>
          <a:p>
            <a:r>
              <a:rPr lang="en-US" altLang="en-US">
                <a:solidFill>
                  <a:srgbClr val="000000"/>
                </a:solidFill>
                <a:effectLst/>
              </a:rPr>
              <a:t>Connections to Eastern mission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en-US" dirty="0">
                <a:solidFill>
                  <a:srgbClr val="000000"/>
                </a:solidFill>
                <a:effectLst/>
              </a:rPr>
              <a:t>3 windows on culture:</a:t>
            </a:r>
          </a:p>
          <a:p>
            <a:pPr>
              <a:defRPr/>
            </a:pPr>
            <a:endParaRPr lang="en-US" dirty="0">
              <a:solidFill>
                <a:srgbClr val="000000"/>
              </a:solidFill>
              <a:effectLst/>
            </a:endParaRPr>
          </a:p>
          <a:p>
            <a:pPr>
              <a:defRPr/>
            </a:pPr>
            <a:endParaRPr lang="en-US" dirty="0">
              <a:solidFill>
                <a:srgbClr val="000000"/>
              </a:solidFill>
              <a:effectLst/>
            </a:endParaRPr>
          </a:p>
          <a:p>
            <a:pPr>
              <a:defRPr/>
            </a:pPr>
            <a:endParaRPr lang="en-US" dirty="0">
              <a:solidFill>
                <a:srgbClr val="000000"/>
              </a:solidFill>
              <a:effectLst/>
            </a:endParaRPr>
          </a:p>
          <a:p>
            <a:pPr>
              <a:defRPr/>
            </a:pPr>
            <a:endParaRPr lang="en-US" dirty="0">
              <a:solidFill>
                <a:srgbClr val="000000"/>
              </a:solidFill>
              <a:effectLst/>
            </a:endParaRPr>
          </a:p>
          <a:p>
            <a:pPr>
              <a:defRPr/>
            </a:pPr>
            <a:endParaRPr lang="en-US" sz="1600" dirty="0">
              <a:solidFill>
                <a:srgbClr val="000000"/>
              </a:solidFill>
              <a:effectLst/>
            </a:endParaRPr>
          </a:p>
          <a:p>
            <a:pPr marL="0" indent="0" algn="r">
              <a:buFontTx/>
              <a:buNone/>
              <a:defRPr/>
            </a:pP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FAITH, REASON, JUSTICE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C968CA-D43E-3245-B8C7-5DC97D56E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2025 John B. Hatch</a:t>
            </a:r>
          </a:p>
        </p:txBody>
      </p:sp>
    </p:spTree>
    <p:custDataLst>
      <p:tags r:id="rId1"/>
    </p:custDataLst>
  </p:cSld>
  <p:clrMapOvr>
    <a:masterClrMapping/>
  </p:clrMapOvr>
  <p:transition advTm="70468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FAITH as window on 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19600"/>
          </a:xfrm>
        </p:spPr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FFC000"/>
                </a:solidFill>
              </a:rPr>
              <a:t>Interpretive view </a:t>
            </a:r>
            <a:r>
              <a:rPr lang="en-US" dirty="0"/>
              <a:t>interested in a culture’s “faith” (religious or secular):</a:t>
            </a:r>
          </a:p>
          <a:p>
            <a:pPr lvl="1">
              <a:defRPr/>
            </a:pPr>
            <a:r>
              <a:rPr lang="en-US" dirty="0"/>
              <a:t>Meaning of life</a:t>
            </a:r>
          </a:p>
          <a:p>
            <a:pPr lvl="1">
              <a:defRPr/>
            </a:pPr>
            <a:r>
              <a:rPr lang="en-US" dirty="0"/>
              <a:t>Understanding of universe</a:t>
            </a:r>
          </a:p>
          <a:p>
            <a:pPr lvl="1">
              <a:defRPr/>
            </a:pPr>
            <a:r>
              <a:rPr lang="en-US" dirty="0"/>
              <a:t>What is </a:t>
            </a:r>
            <a:r>
              <a:rPr lang="en-US" b="1" dirty="0"/>
              <a:t>sacred</a:t>
            </a:r>
          </a:p>
          <a:p>
            <a:pPr lvl="1">
              <a:defRPr/>
            </a:pPr>
            <a:endParaRPr lang="en-US" dirty="0"/>
          </a:p>
          <a:p>
            <a:pPr>
              <a:defRPr/>
            </a:pPr>
            <a:r>
              <a:rPr lang="en-US" sz="2800" dirty="0"/>
              <a:t>Goal: Understand and appreciate unique cultural symbols, stories, myths, creations, worldview</a:t>
            </a:r>
          </a:p>
          <a:p>
            <a:pPr lvl="1">
              <a:defRPr/>
            </a:pP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10B76C-151B-3943-47D0-D7464E5D3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2025 John B. Hatch</a:t>
            </a:r>
          </a:p>
        </p:txBody>
      </p:sp>
    </p:spTree>
    <p:custDataLst>
      <p:tags r:id="rId1"/>
    </p:custDataLst>
  </p:cSld>
  <p:clrMapOvr>
    <a:masterClrMapping/>
  </p:clrMapOvr>
  <p:transition advTm="191135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REASON as window on 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267200"/>
          </a:xfrm>
        </p:spPr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6699FF"/>
                </a:solidFill>
              </a:rPr>
              <a:t>Social-science view </a:t>
            </a:r>
            <a:r>
              <a:rPr lang="en-US" dirty="0">
                <a:solidFill>
                  <a:srgbClr val="FFC000"/>
                </a:solidFill>
              </a:rPr>
              <a:t>seeks rational, empirically tested explanations</a:t>
            </a:r>
          </a:p>
          <a:p>
            <a:pPr lvl="1">
              <a:defRPr/>
            </a:pPr>
            <a:r>
              <a:rPr lang="en-US" dirty="0">
                <a:solidFill>
                  <a:srgbClr val="FFC000"/>
                </a:solidFill>
              </a:rPr>
              <a:t>Human animal like a machine</a:t>
            </a:r>
          </a:p>
          <a:p>
            <a:pPr lvl="1">
              <a:defRPr/>
            </a:pPr>
            <a:r>
              <a:rPr lang="en-US" dirty="0">
                <a:solidFill>
                  <a:srgbClr val="FFC000"/>
                </a:solidFill>
              </a:rPr>
              <a:t>Reduce complexity to simple parts/forces</a:t>
            </a:r>
          </a:p>
          <a:p>
            <a:pPr lvl="1">
              <a:defRPr/>
            </a:pPr>
            <a:r>
              <a:rPr lang="en-US" dirty="0">
                <a:solidFill>
                  <a:srgbClr val="FFC000"/>
                </a:solidFill>
              </a:rPr>
              <a:t>Abstract variables</a:t>
            </a:r>
          </a:p>
          <a:p>
            <a:pPr lvl="2">
              <a:defRPr/>
            </a:pPr>
            <a:endParaRPr lang="en-US" dirty="0"/>
          </a:p>
          <a:p>
            <a:pPr lvl="2"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Goal: </a:t>
            </a:r>
            <a:r>
              <a:rPr lang="en-US" dirty="0">
                <a:solidFill>
                  <a:srgbClr val="6699FF"/>
                </a:solidFill>
              </a:rPr>
              <a:t>Reasoned explanation </a:t>
            </a:r>
            <a:r>
              <a:rPr lang="en-US" dirty="0"/>
              <a:t>-- no mystery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81F378-7056-728C-974E-6624A7C6E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2025 John B. Hatch</a:t>
            </a:r>
          </a:p>
        </p:txBody>
      </p:sp>
    </p:spTree>
    <p:custDataLst>
      <p:tags r:id="rId1"/>
    </p:custDataLst>
  </p:cSld>
  <p:clrMapOvr>
    <a:masterClrMapping/>
  </p:clrMapOvr>
  <p:transition advTm="213759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JUSTICE as window on 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458200" cy="4114800"/>
          </a:xfrm>
        </p:spPr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FFC000"/>
                </a:solidFill>
              </a:rPr>
              <a:t>Critical view </a:t>
            </a:r>
            <a:r>
              <a:rPr lang="en-US" dirty="0"/>
              <a:t>looks for cultural </a:t>
            </a:r>
            <a:r>
              <a:rPr lang="en-US" b="1" dirty="0"/>
              <a:t>injustices</a:t>
            </a:r>
          </a:p>
          <a:p>
            <a:pPr lvl="1">
              <a:defRPr/>
            </a:pPr>
            <a:r>
              <a:rPr lang="en-US" dirty="0"/>
              <a:t>Dominance over sub-groups </a:t>
            </a:r>
          </a:p>
          <a:p>
            <a:pPr lvl="1">
              <a:defRPr/>
            </a:pPr>
            <a:r>
              <a:rPr lang="en-US" dirty="0"/>
              <a:t>Ideologies</a:t>
            </a:r>
          </a:p>
          <a:p>
            <a:pPr lvl="1">
              <a:defRPr/>
            </a:pPr>
            <a:r>
              <a:rPr lang="en-US" dirty="0"/>
              <a:t>Norms/rules of inequality</a:t>
            </a:r>
          </a:p>
          <a:p>
            <a:pPr lvl="1">
              <a:defRPr/>
            </a:pPr>
            <a:r>
              <a:rPr lang="en-US" dirty="0"/>
              <a:t>Hegemony</a:t>
            </a:r>
          </a:p>
          <a:p>
            <a:pPr>
              <a:defRPr/>
            </a:pPr>
            <a:r>
              <a:rPr lang="en-US" dirty="0"/>
              <a:t>Goal: Expose injustice, empower the oppressed, promote change for </a:t>
            </a:r>
            <a:r>
              <a:rPr lang="en-US" b="1" dirty="0">
                <a:solidFill>
                  <a:srgbClr val="FFC000"/>
                </a:solidFill>
              </a:rPr>
              <a:t>justice</a:t>
            </a:r>
          </a:p>
          <a:p>
            <a:pPr lvl="1">
              <a:defRPr/>
            </a:pPr>
            <a:endParaRPr lang="en-US" dirty="0"/>
          </a:p>
          <a:p>
            <a:pPr lvl="1">
              <a:defRPr/>
            </a:pP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58224C-FDEE-7CE1-04AD-14A7E055D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2025 John B. Hatch</a:t>
            </a:r>
          </a:p>
        </p:txBody>
      </p:sp>
    </p:spTree>
    <p:custDataLst>
      <p:tags r:id="rId1"/>
    </p:custDataLst>
  </p:cSld>
  <p:clrMapOvr>
    <a:masterClrMapping/>
  </p:clrMapOvr>
  <p:transition advTm="234323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Getting the whole picture (3D)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Isosceles Triangle 3"/>
          <p:cNvSpPr/>
          <p:nvPr/>
        </p:nvSpPr>
        <p:spPr bwMode="auto">
          <a:xfrm>
            <a:off x="838200" y="2286000"/>
            <a:ext cx="7391400" cy="4267200"/>
          </a:xfrm>
          <a:prstGeom prst="triangle">
            <a:avLst/>
          </a:prstGeom>
          <a:solidFill>
            <a:schemeClr val="accent1">
              <a:alpha val="19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951288" y="1687513"/>
            <a:ext cx="11652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/>
              <a:t>Faith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77345" y="4267200"/>
            <a:ext cx="1558440" cy="646331"/>
          </a:xfrm>
          <a:prstGeom prst="rect">
            <a:avLst/>
          </a:prstGeom>
          <a:noFill/>
          <a:scene3d>
            <a:camera prst="orthographicFront">
              <a:rot lat="0" lon="0" rev="3000000"/>
            </a:camera>
            <a:lightRig rig="threePt" dir="t"/>
          </a:scene3d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/>
              <a:t>Justice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76400" y="4267198"/>
            <a:ext cx="1663917" cy="646331"/>
          </a:xfrm>
          <a:prstGeom prst="rect">
            <a:avLst/>
          </a:prstGeom>
          <a:noFill/>
          <a:scene3d>
            <a:camera prst="orthographicFront">
              <a:rot lat="0" lon="0" rev="18600000"/>
            </a:camera>
            <a:lightRig rig="threePt" dir="t"/>
          </a:scene3d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/>
              <a:t>Reason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5918CA3-6ADC-4FC4-7BDF-1422B99A7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2025 John B. Hatch</a:t>
            </a:r>
          </a:p>
        </p:txBody>
      </p:sp>
    </p:spTree>
    <p:custDataLst>
      <p:tags r:id="rId1"/>
    </p:custDataLst>
  </p:cSld>
  <p:clrMapOvr>
    <a:masterClrMapping/>
  </p:clrMapOvr>
  <p:transition advTm="91753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2|25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3|42.9|2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9|60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17.3|37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3.9|9.6|62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8|45.3|70.8|31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2.9|9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6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3|46.1|3.4|69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40.1|85.8|6.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12.5|8.6|34|143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5|5.7|3.2|33.1"/>
</p:tagLst>
</file>

<file path=ppt/theme/theme1.xml><?xml version="1.0" encoding="utf-8"?>
<a:theme xmlns:a="http://schemas.openxmlformats.org/drawingml/2006/main" name="Ocean">
  <a:themeElements>
    <a:clrScheme name="Ocean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Ocea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Ocean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1983</TotalTime>
  <Words>520</Words>
  <Application>Microsoft Office PowerPoint</Application>
  <PresentationFormat>On-screen Show (4:3)</PresentationFormat>
  <Paragraphs>117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Showcard Gothic</vt:lpstr>
      <vt:lpstr>Tahoma</vt:lpstr>
      <vt:lpstr>Tempus Sans ITC</vt:lpstr>
      <vt:lpstr>Wingdings</vt:lpstr>
      <vt:lpstr>Ocean</vt:lpstr>
      <vt:lpstr>Understand CULTURE?</vt:lpstr>
      <vt:lpstr>Like water to a fish</vt:lpstr>
      <vt:lpstr>We seldom talk about culture directly until . . .</vt:lpstr>
      <vt:lpstr>Through the looking glass</vt:lpstr>
      <vt:lpstr>3 ways to view culture</vt:lpstr>
      <vt:lpstr>1. Social scientific view     </vt:lpstr>
      <vt:lpstr>1. Social scientific view     (from psychology research tradition)</vt:lpstr>
      <vt:lpstr>2. Interpretive view   (from anthropology tradition)</vt:lpstr>
      <vt:lpstr>2. Interpretive view   </vt:lpstr>
      <vt:lpstr>3. Critical view  (from critical-cultural studies tradition)</vt:lpstr>
      <vt:lpstr>3. Critical view  </vt:lpstr>
      <vt:lpstr>Connections to Eastern mission</vt:lpstr>
      <vt:lpstr>FAITH as window on culture</vt:lpstr>
      <vt:lpstr>REASON as window on culture</vt:lpstr>
      <vt:lpstr>JUSTICE as window on culture</vt:lpstr>
      <vt:lpstr>Getting the whole picture (3D)</vt:lpstr>
    </vt:vector>
  </TitlesOfParts>
  <Company>University of Dubuque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Culture in Communication</dc:title>
  <dc:creator>ud</dc:creator>
  <cp:lastModifiedBy>Dr. Hatch</cp:lastModifiedBy>
  <cp:revision>134</cp:revision>
  <dcterms:created xsi:type="dcterms:W3CDTF">2003-09-09T15:51:27Z</dcterms:created>
  <dcterms:modified xsi:type="dcterms:W3CDTF">2025-06-29T21:12:57Z</dcterms:modified>
</cp:coreProperties>
</file>