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31"/>
  </p:notesMasterIdLst>
  <p:sldIdLst>
    <p:sldId id="256" r:id="rId5"/>
    <p:sldId id="262" r:id="rId6"/>
    <p:sldId id="263" r:id="rId7"/>
    <p:sldId id="264" r:id="rId8"/>
    <p:sldId id="265" r:id="rId9"/>
    <p:sldId id="266" r:id="rId10"/>
    <p:sldId id="273" r:id="rId11"/>
    <p:sldId id="374" r:id="rId12"/>
    <p:sldId id="257" r:id="rId13"/>
    <p:sldId id="259" r:id="rId14"/>
    <p:sldId id="364" r:id="rId15"/>
    <p:sldId id="367" r:id="rId16"/>
    <p:sldId id="368" r:id="rId17"/>
    <p:sldId id="271" r:id="rId18"/>
    <p:sldId id="269" r:id="rId19"/>
    <p:sldId id="369" r:id="rId20"/>
    <p:sldId id="370" r:id="rId21"/>
    <p:sldId id="371" r:id="rId22"/>
    <p:sldId id="372" r:id="rId23"/>
    <p:sldId id="272" r:id="rId24"/>
    <p:sldId id="373" r:id="rId25"/>
    <p:sldId id="261" r:id="rId26"/>
    <p:sldId id="260" r:id="rId27"/>
    <p:sldId id="377" r:id="rId28"/>
    <p:sldId id="375" r:id="rId29"/>
    <p:sldId id="268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525"/>
    <a:srgbClr val="FBA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E6FA-F990-4093-9D44-F2224856B974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6E373-707D-485E-9257-C0D110E0C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28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7947-0AEB-4FFC-B92B-BA7295E3683A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2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8C5D6-99D1-4B54-BE09-D3EEFD309902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78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9C4B-9486-484A-9B00-C175CE66B495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45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B89-3F57-4C68-B77E-824FD400680E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78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BDFC-18C2-4B00-A651-B3D76033C765}" type="datetime1">
              <a:rPr lang="en-US" smtClean="0"/>
              <a:t>7/10/2025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6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87CE-7C4E-465F-9A24-846102074E68}" type="datetime1">
              <a:rPr lang="en-US" smtClean="0"/>
              <a:t>7/10/2025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004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A3500-8345-4DF5-BCC5-D868D81424C0}" type="datetime1">
              <a:rPr lang="en-US" smtClean="0"/>
              <a:t>7/10/2025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25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FDDD1-86A1-4507-9D2F-0081E28CF5F8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89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E70-F266-424B-9324-4E9ABE377592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79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347D-E086-4D1A-896E-5353E80D6362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68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63B-CF3B-4A99-88CE-37F501B2545A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68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725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015E53D-FD5E-459E-A02F-F9613670FD8D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4644" y="744470"/>
            <a:ext cx="8005588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158383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BE99-0F93-4FDC-87E2-98528F151DCB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42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624C41-81E6-4D09-B11B-ADA17CAD79D4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65211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CD5EE-DD68-4658-8DF6-AC1F9B7E51AB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940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864"/>
            <a:ext cx="3332988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25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2988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1" y="2340864"/>
            <a:ext cx="3332988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25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1" y="3305208"/>
            <a:ext cx="3332988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3051-103B-41D1-A3C6-DEDB46B62619}" type="datetime1">
              <a:rPr lang="en-US" smtClean="0"/>
              <a:t>7/10/2025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08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ADF4-0DB7-4401-9BEF-0BB02E7A3EDE}" type="datetime1">
              <a:rPr lang="en-US" smtClean="0"/>
              <a:t>7/10/2025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18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AD27-568A-4BD0-8E19-5756CF34EEDD}" type="datetime1">
              <a:rPr lang="en-US" smtClean="0"/>
              <a:t>7/10/2025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69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F88843-1D86-4EC3-BC9F-6B49990CFAF7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99861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D8685C-F391-4768-84E3-AD42D270C1B6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08757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3985-C09A-477C-BE38-1CA20F5DC099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695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7421" y="624156"/>
            <a:ext cx="1174325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613473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1E13-E829-46E2-8571-2D60ADC572F6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215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58C-00A3-4CD5-8438-D249BAE43CA7}" type="datetime1">
              <a:rPr lang="en-US" smtClean="0"/>
              <a:t>7/10/2025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9673999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54A4-2773-4398-A604-9CD6857CB0F5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660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694FF-0926-43E2-8B3C-BDC611EAE508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562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97F8-42CA-48F0-81AA-2EF59C3C1987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26974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F737-E8B3-4027-B9A4-29FD4B9CFB53}" type="datetime1">
              <a:rPr lang="en-US" smtClean="0"/>
              <a:t>7/10/2025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3068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D37F1-A334-4940-81D3-AECE38809D72}" type="datetime1">
              <a:rPr lang="en-US" smtClean="0"/>
              <a:t>7/10/2025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678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42EE2-53D0-450D-8C34-969BEA8DA97C}" type="datetime1">
              <a:rPr lang="en-US" smtClean="0"/>
              <a:t>7/10/2025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219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90A-2F6D-4E73-B760-F85E06C968CD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435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03138-932C-4E46-9BB6-23100C25432B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29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87B9E-180B-4723-B4B1-BBF7B0859AAB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0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039D-5A3A-4714-9016-5AD1026DFB16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350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9339-D907-4A35-BA91-51675214840E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0197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5F90-49AB-4FFD-9D37-9CF5DF7764A3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31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B26A-7143-4205-A08C-76466633A553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0425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8BB4-09AD-46A4-B9E5-F5CC4B93828E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706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A25F4-33F4-42DE-90DC-0D67AC5EBD1A}" type="datetime1">
              <a:rPr lang="en-US" smtClean="0"/>
              <a:t>7/10/2025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5667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9DE7-3C14-4ED7-999F-7893F62B66FF}" type="datetime1">
              <a:rPr lang="en-US" smtClean="0"/>
              <a:t>7/10/2025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928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2DD3-C08A-4067-800A-C0779330C30F}" type="datetime1">
              <a:rPr lang="en-US" smtClean="0"/>
              <a:t>7/10/2025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582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2338-E65F-4A9F-8698-8331FF2257F3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527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2CB0-B79A-4E5E-8DF7-0AD91F4678CA}" type="datetime1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615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CFF-3394-4637-9FA0-F31A0F839D58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407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216D-0857-4B10-95AE-1F74B6405508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2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7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59665-D830-4933-A746-EA535CDA3FCB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73FD4-9583-476F-9C6B-F73FFED0B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30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fld id="{F06C20BF-A7BD-4A18-92AA-5100362B2711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2"/>
                </a:solidFill>
              </a:defRPr>
            </a:lvl1pPr>
          </a:lstStyle>
          <a:p>
            <a:fld id="{AD5A17C7-0E3A-49B3-B376-7021C2436BC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238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68580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287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35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35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7145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0574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4003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05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0861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AC26BA2-0A19-469F-9E6A-9115FDE37D00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A7F4F3C-2488-4CF5-B037-14EB594778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9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8E3C4-846C-4194-9DE6-609434DA1D42}" type="datetime1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2025 John B. Hatch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A8FD3-D416-4103-991E-87ADDA05C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18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3gm3CJePn0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C61F2-EB22-4B8F-8E32-5763AC3D46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Reconciliation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E39859-BD85-45A9-B545-5CE326C1A6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Theological, Ethical, and Rhetorical Frameworks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D4C58A-9CE8-FBE7-E9BE-D7B7D9701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1821284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2C3752-4281-42C8-B037-CB764C05C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Miroslav </a:t>
            </a:r>
            <a:r>
              <a:rPr lang="en-US" dirty="0" err="1"/>
              <a:t>Volf</a:t>
            </a:r>
            <a:r>
              <a:rPr lang="en-US" dirty="0"/>
              <a:t>: A Theologian’s Take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ED3544-EFCB-4EBF-A680-82D48D7E66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5" y="1811325"/>
            <a:ext cx="2895617" cy="4351337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4C2BC47-E438-4CA4-A353-DBFF019DBE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08" y="1843859"/>
            <a:ext cx="2895617" cy="4343426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44EEDC5-BDFB-52C1-2B6C-1CEC6A1C8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3448114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2C3752-4281-42C8-B037-CB764C05C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Historical/Cultural Problem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D76724-0658-4F35-8C60-9A5823B8B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</a:t>
            </a:r>
            <a:r>
              <a:rPr lang="en-US" b="1" dirty="0"/>
              <a:t>Unbridgeable gap </a:t>
            </a:r>
            <a:r>
              <a:rPr lang="en-US" dirty="0"/>
              <a:t>created by </a:t>
            </a:r>
            <a:r>
              <a:rPr lang="en-US" b="1" dirty="0"/>
              <a:t>unspeakable evil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Holocaust</a:t>
            </a:r>
          </a:p>
          <a:p>
            <a:pPr lvl="1"/>
            <a:r>
              <a:rPr lang="en-US" dirty="0"/>
              <a:t>Genocides in </a:t>
            </a:r>
            <a:r>
              <a:rPr lang="en-US" dirty="0" err="1"/>
              <a:t>Volf’s</a:t>
            </a:r>
            <a:r>
              <a:rPr lang="en-US" dirty="0"/>
              <a:t> homeland (Croatia)</a:t>
            </a:r>
          </a:p>
          <a:p>
            <a:pPr lvl="1"/>
            <a:r>
              <a:rPr lang="en-US" dirty="0"/>
              <a:t>Other genocides</a:t>
            </a:r>
          </a:p>
          <a:p>
            <a:pPr lvl="1"/>
            <a:r>
              <a:rPr lang="en-US" dirty="0"/>
              <a:t>American Slavery</a:t>
            </a:r>
          </a:p>
          <a:p>
            <a:r>
              <a:rPr lang="en-US" dirty="0"/>
              <a:t>Religion as source of conflict</a:t>
            </a:r>
          </a:p>
          <a:p>
            <a:pPr lvl="1"/>
            <a:r>
              <a:rPr lang="en-US" dirty="0"/>
              <a:t>When used primarily a badge of </a:t>
            </a:r>
            <a:r>
              <a:rPr lang="en-US" b="1" dirty="0"/>
              <a:t>cultural identity</a:t>
            </a:r>
          </a:p>
          <a:p>
            <a:pPr lvl="1"/>
            <a:r>
              <a:rPr lang="en-US" b="1" dirty="0"/>
              <a:t>Us</a:t>
            </a:r>
            <a:r>
              <a:rPr lang="en-US" dirty="0"/>
              <a:t> against </a:t>
            </a:r>
            <a:r>
              <a:rPr lang="en-US" b="1" dirty="0"/>
              <a:t>them</a:t>
            </a:r>
            <a:endParaRPr lang="en-US" dirty="0"/>
          </a:p>
          <a:p>
            <a:pPr lvl="1"/>
            <a:r>
              <a:rPr lang="en-US" dirty="0"/>
              <a:t>God’s on </a:t>
            </a:r>
            <a:r>
              <a:rPr lang="en-US" b="1" dirty="0"/>
              <a:t>our</a:t>
            </a:r>
            <a:r>
              <a:rPr lang="en-US" dirty="0"/>
              <a:t> side!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72715B-82FB-A499-B406-4054A6DDA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24592425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2C3752-4281-42C8-B037-CB764C05C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Solution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D76724-0658-4F35-8C60-9A5823B8B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NOT </a:t>
            </a:r>
            <a:r>
              <a:rPr lang="en-US" b="1" dirty="0"/>
              <a:t>Cheap Reconciliation </a:t>
            </a:r>
            <a:r>
              <a:rPr lang="en-US" dirty="0"/>
              <a:t>(peace without justice)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NOT</a:t>
            </a:r>
            <a:r>
              <a:rPr lang="en-US" b="1" dirty="0"/>
              <a:t> “First justice, then reconciliation”</a:t>
            </a:r>
          </a:p>
          <a:p>
            <a:pPr lvl="1"/>
            <a:r>
              <a:rPr lang="en-US" dirty="0"/>
              <a:t>“Impossible” (p. 73)</a:t>
            </a:r>
          </a:p>
          <a:p>
            <a:pPr lvl="1"/>
            <a:r>
              <a:rPr lang="en-US" dirty="0"/>
              <a:t>“Would not really bring people together” (p. 74)</a:t>
            </a:r>
          </a:p>
          <a:p>
            <a:pPr lvl="1"/>
            <a:r>
              <a:rPr lang="en-US" dirty="0"/>
              <a:t>“Undesirable” (p. 74)</a:t>
            </a:r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INSTEAD: </a:t>
            </a:r>
            <a:r>
              <a:rPr lang="en-US" b="1" dirty="0"/>
              <a:t>Way of the cross</a:t>
            </a:r>
            <a:endParaRPr lang="en-US" dirty="0"/>
          </a:p>
          <a:p>
            <a:pPr lvl="1"/>
            <a:r>
              <a:rPr lang="en-US" dirty="0"/>
              <a:t>God’s grace shown to evildoers</a:t>
            </a:r>
          </a:p>
          <a:p>
            <a:pPr lvl="1"/>
            <a:r>
              <a:rPr lang="en-US" dirty="0"/>
              <a:t>Justice transformed</a:t>
            </a:r>
          </a:p>
          <a:p>
            <a:pPr lvl="1"/>
            <a:r>
              <a:rPr lang="en-US" dirty="0"/>
              <a:t>Bridges the unbridgeable gap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4BDCD2-D00A-1E2F-23F3-8D4142EED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172479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2C3752-4281-42C8-B037-CB764C05C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Volf’s</a:t>
            </a:r>
            <a:r>
              <a:rPr lang="en-US" dirty="0"/>
              <a:t> Theology of Reconciliation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D76724-0658-4F35-8C60-9A5823B8B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788670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Four implications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Will </a:t>
            </a:r>
            <a:r>
              <a:rPr lang="en-US" u="sng" dirty="0"/>
              <a:t>to embrace </a:t>
            </a:r>
            <a:r>
              <a:rPr lang="en-US" dirty="0"/>
              <a:t>is </a:t>
            </a:r>
            <a:r>
              <a:rPr lang="en-US" i="1" dirty="0"/>
              <a:t>unconditional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(Reflection of divine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grace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Truth</a:t>
            </a:r>
            <a:r>
              <a:rPr lang="en-US" dirty="0"/>
              <a:t> and </a:t>
            </a:r>
            <a:r>
              <a:rPr lang="en-US" b="1" u="sng" dirty="0"/>
              <a:t>justice</a:t>
            </a:r>
            <a:r>
              <a:rPr lang="en-US" dirty="0"/>
              <a:t> are </a:t>
            </a:r>
            <a:r>
              <a:rPr lang="en-US" i="1" dirty="0"/>
              <a:t>preconditions</a:t>
            </a:r>
            <a:r>
              <a:rPr lang="en-US" dirty="0"/>
              <a:t> of                     </a:t>
            </a:r>
            <a:r>
              <a:rPr lang="en-US" i="1" dirty="0"/>
              <a:t>actual</a:t>
            </a:r>
            <a:r>
              <a:rPr lang="en-US" dirty="0"/>
              <a:t> embrace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Will to embrace </a:t>
            </a:r>
            <a:r>
              <a:rPr lang="en-US" dirty="0"/>
              <a:t>is </a:t>
            </a:r>
            <a:r>
              <a:rPr lang="en-US" i="1" dirty="0"/>
              <a:t>framework</a:t>
            </a:r>
            <a:r>
              <a:rPr lang="en-US" dirty="0"/>
              <a:t> of search for truth and justice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Embrace</a:t>
            </a:r>
            <a:r>
              <a:rPr lang="en-US" dirty="0"/>
              <a:t> is </a:t>
            </a:r>
            <a:r>
              <a:rPr lang="en-US" i="1" dirty="0"/>
              <a:t>horizon</a:t>
            </a:r>
            <a:r>
              <a:rPr lang="en-US" dirty="0"/>
              <a:t> of struggle for justice.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(Restored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peace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in relationship)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873991-FB1C-5628-00EC-40652472C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376692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rrow: Curved Right 35">
            <a:extLst>
              <a:ext uri="{FF2B5EF4-FFF2-40B4-BE49-F238E27FC236}">
                <a16:creationId xmlns:a16="http://schemas.microsoft.com/office/drawing/2014/main" id="{77059B21-9BFD-4538-95C2-88638BD723DA}"/>
              </a:ext>
            </a:extLst>
          </p:cNvPr>
          <p:cNvSpPr/>
          <p:nvPr/>
        </p:nvSpPr>
        <p:spPr>
          <a:xfrm>
            <a:off x="1532998" y="657225"/>
            <a:ext cx="2162175" cy="6115050"/>
          </a:xfrm>
          <a:prstGeom prst="curved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67D61A-2747-4C1B-A6B0-1ABBE8854DAF}"/>
              </a:ext>
            </a:extLst>
          </p:cNvPr>
          <p:cNvSpPr txBox="1"/>
          <p:nvPr/>
        </p:nvSpPr>
        <p:spPr>
          <a:xfrm>
            <a:off x="3845258" y="466725"/>
            <a:ext cx="162954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4472C4"/>
                </a:solidFill>
                <a:latin typeface="Calibri" panose="020F0502020204030204"/>
              </a:rPr>
              <a:t>WILL TO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EMBRACE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Grace)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C810178-6357-419A-8882-75C964796E31}"/>
              </a:ext>
            </a:extLst>
          </p:cNvPr>
          <p:cNvSpPr txBox="1"/>
          <p:nvPr/>
        </p:nvSpPr>
        <p:spPr>
          <a:xfrm>
            <a:off x="6429761" y="3581400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TRUTH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6889536-37A2-4B39-8232-59AB33AD7B4C}"/>
              </a:ext>
            </a:extLst>
          </p:cNvPr>
          <p:cNvSpPr txBox="1"/>
          <p:nvPr/>
        </p:nvSpPr>
        <p:spPr>
          <a:xfrm>
            <a:off x="3637505" y="5510391"/>
            <a:ext cx="214081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4472C4"/>
                </a:solidFill>
                <a:latin typeface="Calibri" panose="020F0502020204030204"/>
              </a:rPr>
              <a:t>ACTUAL EMBRACE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(Peace)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F1A874-77AB-4479-A84A-FB4C6D1080E9}"/>
              </a:ext>
            </a:extLst>
          </p:cNvPr>
          <p:cNvSpPr txBox="1"/>
          <p:nvPr/>
        </p:nvSpPr>
        <p:spPr>
          <a:xfrm>
            <a:off x="1948177" y="3581400"/>
            <a:ext cx="1321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JUSTICE</a:t>
            </a:r>
          </a:p>
        </p:txBody>
      </p:sp>
      <p:sp>
        <p:nvSpPr>
          <p:cNvPr id="38" name="Arrow: Curved Left 37">
            <a:extLst>
              <a:ext uri="{FF2B5EF4-FFF2-40B4-BE49-F238E27FC236}">
                <a16:creationId xmlns:a16="http://schemas.microsoft.com/office/drawing/2014/main" id="{80363B07-B0EA-419A-9C3D-07BF2F2ED3E8}"/>
              </a:ext>
            </a:extLst>
          </p:cNvPr>
          <p:cNvSpPr/>
          <p:nvPr/>
        </p:nvSpPr>
        <p:spPr>
          <a:xfrm>
            <a:off x="5720650" y="657225"/>
            <a:ext cx="2162175" cy="6115050"/>
          </a:xfrm>
          <a:prstGeom prst="curvedLef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780200-9619-6028-BEC1-BBB6D4105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4161" y="6407150"/>
            <a:ext cx="3086100" cy="365125"/>
          </a:xfrm>
        </p:spPr>
        <p:txBody>
          <a:bodyPr/>
          <a:lstStyle/>
          <a:p>
            <a:r>
              <a:rPr lang="en-US" dirty="0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2067906541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22F82-CF9B-4515-B715-EC4A093D3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/>
              <a:t>Speaking to Reconciliation </a:t>
            </a:r>
            <a:br>
              <a:rPr lang="en-US" sz="4400" i="1" dirty="0"/>
            </a:br>
            <a:r>
              <a:rPr lang="en-US" sz="3600" dirty="0"/>
              <a:t>(Hatch,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EC535-11B2-4196-B790-62E9B334B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494C4E"/>
              </a:solidFill>
              <a:effectLst/>
              <a:latin typeface="Lato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What is </a:t>
            </a:r>
            <a:r>
              <a:rPr lang="en-US" b="1" i="0" dirty="0">
                <a:solidFill>
                  <a:srgbClr val="494C4E"/>
                </a:solidFill>
                <a:effectLst/>
                <a:latin typeface="Lato"/>
              </a:rPr>
              <a:t>reconciliation</a:t>
            </a: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Why do </a:t>
            </a:r>
            <a:r>
              <a:rPr lang="en-US" dirty="0">
                <a:solidFill>
                  <a:srgbClr val="494C4E"/>
                </a:solidFill>
                <a:latin typeface="Lato"/>
              </a:rPr>
              <a:t>many </a:t>
            </a: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leaders draw on </a:t>
            </a:r>
            <a:r>
              <a:rPr lang="en-US" b="1" i="0" dirty="0">
                <a:solidFill>
                  <a:srgbClr val="494C4E"/>
                </a:solidFill>
                <a:effectLst/>
                <a:latin typeface="Lato"/>
              </a:rPr>
              <a:t>religious traditions </a:t>
            </a: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when speaking to reconciliation?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What are some major </a:t>
            </a:r>
            <a:r>
              <a:rPr lang="en-US" b="1" i="0" dirty="0">
                <a:solidFill>
                  <a:srgbClr val="494C4E"/>
                </a:solidFill>
                <a:effectLst/>
                <a:latin typeface="Lato"/>
              </a:rPr>
              <a:t>values</a:t>
            </a: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 that reconciliation must grapple with if it is to bring genuine healing between groups?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(From pp. 20-22):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Why are most of the speeches in the book connected with </a:t>
            </a:r>
            <a:r>
              <a:rPr lang="en-US" b="1" i="0" dirty="0">
                <a:solidFill>
                  <a:srgbClr val="494C4E"/>
                </a:solidFill>
                <a:effectLst/>
                <a:latin typeface="Lato"/>
              </a:rPr>
              <a:t>Christian</a:t>
            </a: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 faith instead of other religions?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Why aren't there more </a:t>
            </a:r>
            <a:r>
              <a:rPr lang="en-US" b="1" i="0" dirty="0">
                <a:solidFill>
                  <a:srgbClr val="494C4E"/>
                </a:solidFill>
                <a:effectLst/>
                <a:latin typeface="Lato"/>
              </a:rPr>
              <a:t>women's</a:t>
            </a:r>
            <a:r>
              <a:rPr lang="en-US" b="0" i="0" dirty="0">
                <a:solidFill>
                  <a:srgbClr val="494C4E"/>
                </a:solidFill>
                <a:effectLst/>
                <a:latin typeface="Lato"/>
              </a:rPr>
              <a:t> voices in the book?</a:t>
            </a:r>
          </a:p>
          <a:p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What’s one question you have about this book so far?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28C443-41E2-8559-2CED-8434F6D52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259812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97F1B-1829-769F-E3F2-62F4F7F18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Hatch’s Frameworks*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9FE98-5AB3-E0E8-781E-F5FF80057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Tetrad: </a:t>
            </a:r>
            <a:r>
              <a:rPr lang="en-US" dirty="0"/>
              <a:t>Set of 4 intrinsically connected items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u="sng" dirty="0"/>
              <a:t>Ethical</a:t>
            </a:r>
            <a:r>
              <a:rPr lang="en-US" b="1" dirty="0"/>
              <a:t> tetrad: </a:t>
            </a:r>
            <a:r>
              <a:rPr lang="en-US" dirty="0"/>
              <a:t>4 interconnected values</a:t>
            </a:r>
          </a:p>
          <a:p>
            <a:endParaRPr lang="en-US" dirty="0"/>
          </a:p>
          <a:p>
            <a:r>
              <a:rPr lang="en-US" b="1" u="sng" dirty="0"/>
              <a:t>Rhetorical</a:t>
            </a:r>
            <a:r>
              <a:rPr lang="en-US" b="1" dirty="0"/>
              <a:t> tetrad: </a:t>
            </a:r>
            <a:r>
              <a:rPr lang="en-US" dirty="0"/>
              <a:t>4 ways of framing social conflict,</a:t>
            </a:r>
          </a:p>
          <a:p>
            <a:pPr marL="0" indent="0">
              <a:buNone/>
            </a:pPr>
            <a:r>
              <a:rPr lang="en-US" dirty="0"/>
              <a:t>		    each oriented by one of those values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u="sng" dirty="0"/>
              <a:t>Dialogic</a:t>
            </a:r>
            <a:r>
              <a:rPr lang="en-US" b="1" dirty="0"/>
              <a:t> rhetorical process</a:t>
            </a:r>
            <a:r>
              <a:rPr lang="en-US" dirty="0"/>
              <a:t>: Reconciling inter-actions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800" dirty="0">
                <a:solidFill>
                  <a:schemeClr val="tx2"/>
                </a:solidFill>
              </a:rPr>
              <a:t>*From </a:t>
            </a:r>
            <a:r>
              <a:rPr lang="en-US" sz="1800" b="1" i="1" dirty="0">
                <a:solidFill>
                  <a:schemeClr val="tx2"/>
                </a:solidFill>
              </a:rPr>
              <a:t>Speaking to Reconciliation</a:t>
            </a:r>
            <a:r>
              <a:rPr lang="en-US" sz="1800" i="1" dirty="0">
                <a:solidFill>
                  <a:schemeClr val="tx2"/>
                </a:solidFill>
              </a:rPr>
              <a:t> </a:t>
            </a:r>
            <a:r>
              <a:rPr lang="en-US" sz="1800" dirty="0">
                <a:solidFill>
                  <a:schemeClr val="tx2"/>
                </a:solidFill>
              </a:rPr>
              <a:t>(Hatch, 2020), pp. 5-19.</a:t>
            </a: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B7B980-B88C-ABCB-28A9-CB34D8417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419708779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F736B-FB1D-49AC-A56E-01DE2A0EB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Oriented by Values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2E4899-6400-45E9-BBDE-B486870245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499773"/>
            <a:ext cx="6657975" cy="5274806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FD9887-097A-3B0F-399C-DF575B293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28937" y="6492875"/>
            <a:ext cx="3086100" cy="365125"/>
          </a:xfrm>
        </p:spPr>
        <p:txBody>
          <a:bodyPr/>
          <a:lstStyle/>
          <a:p>
            <a:r>
              <a:rPr lang="en-US" dirty="0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36639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F736B-FB1D-49AC-A56E-01DE2A0EB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Tetrad – Core Values</a:t>
            </a:r>
          </a:p>
        </p:txBody>
      </p:sp>
      <p:grpSp>
        <p:nvGrpSpPr>
          <p:cNvPr id="6" name="Canvas 16">
            <a:extLst>
              <a:ext uri="{FF2B5EF4-FFF2-40B4-BE49-F238E27FC236}">
                <a16:creationId xmlns:a16="http://schemas.microsoft.com/office/drawing/2014/main" id="{EA1E8D0A-07D2-4FBD-9B4F-91BEBA9B8C01}"/>
              </a:ext>
            </a:extLst>
          </p:cNvPr>
          <p:cNvGrpSpPr/>
          <p:nvPr/>
        </p:nvGrpSpPr>
        <p:grpSpPr>
          <a:xfrm>
            <a:off x="504825" y="1690688"/>
            <a:ext cx="8142067" cy="4919165"/>
            <a:chOff x="0" y="0"/>
            <a:chExt cx="5486400" cy="33147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25FA29-D24B-406A-BB83-E84D92DF9364}"/>
                </a:ext>
              </a:extLst>
            </p:cNvPr>
            <p:cNvSpPr/>
            <p:nvPr/>
          </p:nvSpPr>
          <p:spPr>
            <a:xfrm>
              <a:off x="0" y="0"/>
              <a:ext cx="5486400" cy="3314700"/>
            </a:xfrm>
            <a:prstGeom prst="rect">
              <a:avLst/>
            </a:prstGeom>
            <a:noFill/>
            <a:ln>
              <a:noFill/>
            </a:ln>
          </p:spPr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72C3657-C8AD-4240-9A4A-89D5A78B5F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57300" y="457125"/>
              <a:ext cx="3086100" cy="2400454"/>
              <a:chOff x="5469" y="5274"/>
              <a:chExt cx="4050" cy="3240"/>
            </a:xfrm>
          </p:grpSpPr>
          <p:cxnSp>
            <p:nvCxnSpPr>
              <p:cNvPr id="26" name="Line 5">
                <a:extLst>
                  <a:ext uri="{FF2B5EF4-FFF2-40B4-BE49-F238E27FC236}">
                    <a16:creationId xmlns:a16="http://schemas.microsoft.com/office/drawing/2014/main" id="{588E1264-F7F9-4AB0-ACD4-CFCE065F391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269" y="5274"/>
                <a:ext cx="2250" cy="123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Line 6">
                <a:extLst>
                  <a:ext uri="{FF2B5EF4-FFF2-40B4-BE49-F238E27FC236}">
                    <a16:creationId xmlns:a16="http://schemas.microsoft.com/office/drawing/2014/main" id="{BCAEBF80-8BE4-4F16-9509-96AF1337DB8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9069" y="6508"/>
                <a:ext cx="450" cy="200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Line 7">
                <a:extLst>
                  <a:ext uri="{FF2B5EF4-FFF2-40B4-BE49-F238E27FC236}">
                    <a16:creationId xmlns:a16="http://schemas.microsoft.com/office/drawing/2014/main" id="{364782B8-16E5-4455-883F-3AC4DDE9AAA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269" y="5274"/>
                <a:ext cx="1800" cy="32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" name="Line 8">
                <a:extLst>
                  <a:ext uri="{FF2B5EF4-FFF2-40B4-BE49-F238E27FC236}">
                    <a16:creationId xmlns:a16="http://schemas.microsoft.com/office/drawing/2014/main" id="{BE4B9C21-5817-45D4-8D16-64CF26BEF27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5469" y="8514"/>
                <a:ext cx="36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Line 9">
                <a:extLst>
                  <a:ext uri="{FF2B5EF4-FFF2-40B4-BE49-F238E27FC236}">
                    <a16:creationId xmlns:a16="http://schemas.microsoft.com/office/drawing/2014/main" id="{1833941D-3518-45E3-BF87-EAF0E705F3E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5469" y="5274"/>
                <a:ext cx="1800" cy="32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" name="Line 10">
                <a:extLst>
                  <a:ext uri="{FF2B5EF4-FFF2-40B4-BE49-F238E27FC236}">
                    <a16:creationId xmlns:a16="http://schemas.microsoft.com/office/drawing/2014/main" id="{331C8E88-598B-444A-B946-2066D26F63F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5469" y="6508"/>
                <a:ext cx="4050" cy="200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6491EA94-043B-4F89-955F-195DCDF982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114096"/>
              <a:ext cx="1143000" cy="3430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AGENCY</a:t>
              </a:r>
              <a:endPara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9F835D5F-AEE0-4C0D-81DE-6831C9625A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3400" y="1142438"/>
              <a:ext cx="800100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TRUTH</a:t>
              </a:r>
              <a:endPara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B3EA4C92-58AF-43D4-A5EC-CC23C95632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3300" y="2952494"/>
              <a:ext cx="914400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PEACE</a:t>
              </a:r>
              <a:endPara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14">
              <a:extLst>
                <a:ext uri="{FF2B5EF4-FFF2-40B4-BE49-F238E27FC236}">
                  <a16:creationId xmlns:a16="http://schemas.microsoft.com/office/drawing/2014/main" id="{C4B1C96C-7D3F-4E92-971A-6C81776A19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375" y="2952622"/>
              <a:ext cx="1028700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JUSTICE</a:t>
              </a:r>
              <a:endPara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BB7F3F-2DA0-5404-2352-ED697A4FB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83901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5F63DB7-673B-5B9B-1F84-2C9E6DE44EB9}"/>
              </a:ext>
            </a:extLst>
          </p:cNvPr>
          <p:cNvSpPr txBox="1"/>
          <p:nvPr/>
        </p:nvSpPr>
        <p:spPr>
          <a:xfrm>
            <a:off x="3338600" y="3498636"/>
            <a:ext cx="2763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+mn-cs"/>
              </a:rPr>
              <a:t>Violence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5F736B-FB1D-49AC-A56E-01DE2A0EB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Moral Brokenness: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dirty="0"/>
              <a:t>Isolated values in conflict</a:t>
            </a:r>
          </a:p>
        </p:txBody>
      </p:sp>
      <p:grpSp>
        <p:nvGrpSpPr>
          <p:cNvPr id="6" name="Canvas 16">
            <a:extLst>
              <a:ext uri="{FF2B5EF4-FFF2-40B4-BE49-F238E27FC236}">
                <a16:creationId xmlns:a16="http://schemas.microsoft.com/office/drawing/2014/main" id="{EA1E8D0A-07D2-4FBD-9B4F-91BEBA9B8C01}"/>
              </a:ext>
            </a:extLst>
          </p:cNvPr>
          <p:cNvGrpSpPr/>
          <p:nvPr/>
        </p:nvGrpSpPr>
        <p:grpSpPr>
          <a:xfrm>
            <a:off x="500966" y="1671440"/>
            <a:ext cx="8142067" cy="4919165"/>
            <a:chOff x="0" y="0"/>
            <a:chExt cx="5486400" cy="33147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25FA29-D24B-406A-BB83-E84D92DF9364}"/>
                </a:ext>
              </a:extLst>
            </p:cNvPr>
            <p:cNvSpPr/>
            <p:nvPr/>
          </p:nvSpPr>
          <p:spPr>
            <a:xfrm>
              <a:off x="0" y="0"/>
              <a:ext cx="5486400" cy="3314700"/>
            </a:xfrm>
            <a:prstGeom prst="rect">
              <a:avLst/>
            </a:prstGeom>
            <a:noFill/>
            <a:ln>
              <a:noFill/>
            </a:ln>
          </p:spPr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72C3657-C8AD-4240-9A4A-89D5A78B5F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57300" y="457125"/>
              <a:ext cx="2864358" cy="2400454"/>
              <a:chOff x="5469" y="5274"/>
              <a:chExt cx="3759" cy="3240"/>
            </a:xfrm>
          </p:grpSpPr>
          <p:cxnSp>
            <p:nvCxnSpPr>
              <p:cNvPr id="26" name="Line 5">
                <a:extLst>
                  <a:ext uri="{FF2B5EF4-FFF2-40B4-BE49-F238E27FC236}">
                    <a16:creationId xmlns:a16="http://schemas.microsoft.com/office/drawing/2014/main" id="{588E1264-F7F9-4AB0-ACD4-CFCE065F391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269" y="5274"/>
                <a:ext cx="750" cy="4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Line 6">
                <a:extLst>
                  <a:ext uri="{FF2B5EF4-FFF2-40B4-BE49-F238E27FC236}">
                    <a16:creationId xmlns:a16="http://schemas.microsoft.com/office/drawing/2014/main" id="{BCAEBF80-8BE4-4F16-9509-96AF1337DB8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9069" y="7812"/>
                <a:ext cx="159" cy="70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Line 7">
                <a:extLst>
                  <a:ext uri="{FF2B5EF4-FFF2-40B4-BE49-F238E27FC236}">
                    <a16:creationId xmlns:a16="http://schemas.microsoft.com/office/drawing/2014/main" id="{364782B8-16E5-4455-883F-3AC4DDE9AAA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269" y="5274"/>
                <a:ext cx="462" cy="87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" name="Line 8">
                <a:extLst>
                  <a:ext uri="{FF2B5EF4-FFF2-40B4-BE49-F238E27FC236}">
                    <a16:creationId xmlns:a16="http://schemas.microsoft.com/office/drawing/2014/main" id="{BE4B9C21-5817-45D4-8D16-64CF26BEF27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5469" y="8514"/>
                <a:ext cx="105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Line 9">
                <a:extLst>
                  <a:ext uri="{FF2B5EF4-FFF2-40B4-BE49-F238E27FC236}">
                    <a16:creationId xmlns:a16="http://schemas.microsoft.com/office/drawing/2014/main" id="{1833941D-3518-45E3-BF87-EAF0E705F3E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6778" y="5274"/>
                <a:ext cx="491" cy="8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" name="Line 10">
                <a:extLst>
                  <a:ext uri="{FF2B5EF4-FFF2-40B4-BE49-F238E27FC236}">
                    <a16:creationId xmlns:a16="http://schemas.microsoft.com/office/drawing/2014/main" id="{331C8E88-598B-444A-B946-2066D26F63F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5476" y="7968"/>
                <a:ext cx="1043" cy="54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6491EA94-043B-4F89-955F-195DCDF982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114096"/>
              <a:ext cx="1143000" cy="3430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AGENCY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9F835D5F-AEE0-4C0D-81DE-6831C9625A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3400" y="1142438"/>
              <a:ext cx="800100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TRUTH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B3EA4C92-58AF-43D4-A5EC-CC23C95632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3300" y="2952494"/>
              <a:ext cx="914400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PEACE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14">
              <a:extLst>
                <a:ext uri="{FF2B5EF4-FFF2-40B4-BE49-F238E27FC236}">
                  <a16:creationId xmlns:a16="http://schemas.microsoft.com/office/drawing/2014/main" id="{C4B1C96C-7D3F-4E92-971A-6C81776A19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375" y="2952622"/>
              <a:ext cx="1028700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JUSTICE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8BBCF9-4F47-1437-263D-4384BDB14B76}"/>
              </a:ext>
            </a:extLst>
          </p:cNvPr>
          <p:cNvCxnSpPr>
            <a:cxnSpLocks/>
          </p:cNvCxnSpPr>
          <p:nvPr/>
        </p:nvCxnSpPr>
        <p:spPr>
          <a:xfrm flipV="1">
            <a:off x="2370717" y="4985886"/>
            <a:ext cx="551157" cy="9455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Line 8">
            <a:extLst>
              <a:ext uri="{FF2B5EF4-FFF2-40B4-BE49-F238E27FC236}">
                <a16:creationId xmlns:a16="http://schemas.microsoft.com/office/drawing/2014/main" id="{38900017-E3D0-7250-2552-7E0B42D5FBF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254366" y="5922542"/>
            <a:ext cx="118738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Line 7">
            <a:extLst>
              <a:ext uri="{FF2B5EF4-FFF2-40B4-BE49-F238E27FC236}">
                <a16:creationId xmlns:a16="http://schemas.microsoft.com/office/drawing/2014/main" id="{2AEED2E9-8C90-F92A-F8F0-1EDCFF0FA3C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97064" y="5231642"/>
            <a:ext cx="444686" cy="6909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Line 5">
            <a:extLst>
              <a:ext uri="{FF2B5EF4-FFF2-40B4-BE49-F238E27FC236}">
                <a16:creationId xmlns:a16="http://schemas.microsoft.com/office/drawing/2014/main" id="{9CD99A8C-93DE-7CE1-2CC9-910D848269B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02498" y="3262270"/>
            <a:ext cx="848132" cy="47828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Line 6">
            <a:extLst>
              <a:ext uri="{FF2B5EF4-FFF2-40B4-BE49-F238E27FC236}">
                <a16:creationId xmlns:a16="http://schemas.microsoft.com/office/drawing/2014/main" id="{33E655A6-2E2F-F849-FE8E-4C3E8C2C922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797452" y="3739050"/>
            <a:ext cx="145456" cy="63811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Line 10">
            <a:extLst>
              <a:ext uri="{FF2B5EF4-FFF2-40B4-BE49-F238E27FC236}">
                <a16:creationId xmlns:a16="http://schemas.microsoft.com/office/drawing/2014/main" id="{B7848EDB-349C-6AEB-8FFD-379CDE35201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259879" y="3733480"/>
            <a:ext cx="676478" cy="339228"/>
          </a:xfrm>
          <a:prstGeom prst="line">
            <a:avLst/>
          </a:prstGeom>
          <a:noFill/>
          <a:ln w="317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68A878A-C4B4-8773-A1DF-FDA9AB0CA1CF}"/>
              </a:ext>
            </a:extLst>
          </p:cNvPr>
          <p:cNvSpPr/>
          <p:nvPr/>
        </p:nvSpPr>
        <p:spPr>
          <a:xfrm>
            <a:off x="2728015" y="4104844"/>
            <a:ext cx="344863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Oppression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BC8B391-969C-79B4-C73B-AF84AEFFC21E}"/>
              </a:ext>
            </a:extLst>
          </p:cNvPr>
          <p:cNvGrpSpPr/>
          <p:nvPr/>
        </p:nvGrpSpPr>
        <p:grpSpPr>
          <a:xfrm rot="1806120">
            <a:off x="3701998" y="3282773"/>
            <a:ext cx="232260" cy="88215"/>
            <a:chOff x="1169022" y="3471000"/>
            <a:chExt cx="232260" cy="88215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D1CDF3A-20C1-D3FB-FF4E-E50BA578BC28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C0624F76-DF5D-575B-2EA4-DC8739DBFC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B80D25C-000E-AF0C-7629-6679931AF7FD}"/>
              </a:ext>
            </a:extLst>
          </p:cNvPr>
          <p:cNvGrpSpPr/>
          <p:nvPr/>
        </p:nvGrpSpPr>
        <p:grpSpPr>
          <a:xfrm rot="19970931">
            <a:off x="4835525" y="3329572"/>
            <a:ext cx="232260" cy="88215"/>
            <a:chOff x="1169022" y="3471000"/>
            <a:chExt cx="232260" cy="88215"/>
          </a:xfrm>
        </p:grpSpPr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66D26710-6E98-065F-50DE-B5B9FA5F33B5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AD2EAF5D-8B47-AEB1-F061-A0AD4DCBE5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8EA7795D-1933-D9C8-8F63-9A798F138275}"/>
              </a:ext>
            </a:extLst>
          </p:cNvPr>
          <p:cNvGrpSpPr/>
          <p:nvPr/>
        </p:nvGrpSpPr>
        <p:grpSpPr>
          <a:xfrm rot="1859000">
            <a:off x="2834449" y="4880107"/>
            <a:ext cx="232260" cy="88215"/>
            <a:chOff x="1169022" y="3471000"/>
            <a:chExt cx="232260" cy="88215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9BF84254-7A1F-4070-E93D-5E1DEDF3CFD7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5DDCD417-A235-407F-D9E1-46F4DE6A97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977D326F-84F9-DB7D-435A-EE9AB189CC4F}"/>
              </a:ext>
            </a:extLst>
          </p:cNvPr>
          <p:cNvGrpSpPr/>
          <p:nvPr/>
        </p:nvGrpSpPr>
        <p:grpSpPr>
          <a:xfrm rot="5400000">
            <a:off x="3723758" y="5854232"/>
            <a:ext cx="232260" cy="88215"/>
            <a:chOff x="1169022" y="3471000"/>
            <a:chExt cx="232260" cy="88215"/>
          </a:xfrm>
        </p:grpSpPr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6263E010-202A-013B-4D73-71E665CBFA0D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504EF9FF-7025-61D2-F9B2-968DA22BD6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68AFFEC1-D8B4-C5B7-9A48-B5186978E517}"/>
              </a:ext>
            </a:extLst>
          </p:cNvPr>
          <p:cNvGrpSpPr/>
          <p:nvPr/>
        </p:nvGrpSpPr>
        <p:grpSpPr>
          <a:xfrm rot="20167612">
            <a:off x="5843405" y="5117105"/>
            <a:ext cx="232260" cy="88215"/>
            <a:chOff x="1169022" y="3471000"/>
            <a:chExt cx="232260" cy="88215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B1989858-83CC-70C8-0CBE-083D742A4F67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17784D20-348D-C3CA-6DB2-0D9ADCFB4E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AA82C81-F735-13DE-C219-91733BF81E06}"/>
              </a:ext>
            </a:extLst>
          </p:cNvPr>
          <p:cNvGrpSpPr/>
          <p:nvPr/>
        </p:nvGrpSpPr>
        <p:grpSpPr>
          <a:xfrm rot="18060845">
            <a:off x="5199579" y="2806330"/>
            <a:ext cx="232260" cy="88215"/>
            <a:chOff x="1169022" y="3471000"/>
            <a:chExt cx="232260" cy="88215"/>
          </a:xfrm>
        </p:grpSpPr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FBCD0CA9-6250-B9A1-9528-950E1E41BD53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62E1A92-A395-EE7B-66B5-C8B02AB2CF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8AB15B4-0FAD-A5C8-0721-EC3A2B1B5333}"/>
              </a:ext>
            </a:extLst>
          </p:cNvPr>
          <p:cNvGrpSpPr/>
          <p:nvPr/>
        </p:nvGrpSpPr>
        <p:grpSpPr>
          <a:xfrm rot="899545">
            <a:off x="6517323" y="5013287"/>
            <a:ext cx="232260" cy="88215"/>
            <a:chOff x="1169022" y="3471000"/>
            <a:chExt cx="232260" cy="88215"/>
          </a:xfrm>
        </p:grpSpPr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7FA9B3-D5D1-B51E-4F89-674EB6CFB433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8ADACAA-4C94-1A4D-34F6-C0C99EAD8F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99676D52-01B1-E869-4A41-7B83D47C4CF8}"/>
              </a:ext>
            </a:extLst>
          </p:cNvPr>
          <p:cNvGrpSpPr/>
          <p:nvPr/>
        </p:nvGrpSpPr>
        <p:grpSpPr>
          <a:xfrm rot="918084">
            <a:off x="6672712" y="4414231"/>
            <a:ext cx="232260" cy="88215"/>
            <a:chOff x="1169022" y="3471000"/>
            <a:chExt cx="232260" cy="88215"/>
          </a:xfrm>
        </p:grpSpPr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5B420E0C-9017-A679-830E-8D7C2BEF1783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C9B2F2F1-734C-4CDE-28C4-7B9D24A8AA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FBFDCAA-722F-40E4-D63E-C30997A1A863}"/>
              </a:ext>
            </a:extLst>
          </p:cNvPr>
          <p:cNvGrpSpPr/>
          <p:nvPr/>
        </p:nvGrpSpPr>
        <p:grpSpPr>
          <a:xfrm rot="18060845">
            <a:off x="5941043" y="3181568"/>
            <a:ext cx="232260" cy="88215"/>
            <a:chOff x="1169022" y="3471000"/>
            <a:chExt cx="232260" cy="88215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F343D98-C960-818A-65B3-BF9BCCFB23E7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5EF702DA-AE06-1B1E-1436-4DE6E6BCE5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58C548B3-BFAA-55B1-BD97-738C1763F4FC}"/>
              </a:ext>
            </a:extLst>
          </p:cNvPr>
          <p:cNvGrpSpPr/>
          <p:nvPr/>
        </p:nvGrpSpPr>
        <p:grpSpPr>
          <a:xfrm rot="5400000">
            <a:off x="5035910" y="5867011"/>
            <a:ext cx="232260" cy="88215"/>
            <a:chOff x="1169022" y="3471000"/>
            <a:chExt cx="232260" cy="88215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1142A0C5-0FC2-37A1-7FDE-E035B6283D3E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48DB2B7-ADB8-ED34-F966-3BA1595187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59330E77-DC6C-DA3C-5A1A-F9B870C2B462}"/>
              </a:ext>
            </a:extLst>
          </p:cNvPr>
          <p:cNvGrpSpPr/>
          <p:nvPr/>
        </p:nvGrpSpPr>
        <p:grpSpPr>
          <a:xfrm rot="3726886">
            <a:off x="6060750" y="4062075"/>
            <a:ext cx="232260" cy="88215"/>
            <a:chOff x="1169022" y="3471000"/>
            <a:chExt cx="232260" cy="88215"/>
          </a:xfrm>
        </p:grpSpPr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591EDC5-C580-775C-D92A-51459D64FD33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A10DA7FA-D752-F30E-998C-E645A6CF8D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758853D-BE72-C14F-A81B-2C0DFDFD97BC}"/>
              </a:ext>
            </a:extLst>
          </p:cNvPr>
          <p:cNvGrpSpPr/>
          <p:nvPr/>
        </p:nvGrpSpPr>
        <p:grpSpPr>
          <a:xfrm rot="3686745">
            <a:off x="3504334" y="5216954"/>
            <a:ext cx="232260" cy="88215"/>
            <a:chOff x="1169022" y="3471000"/>
            <a:chExt cx="232260" cy="88215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1616B09-AA27-564D-4476-BEA75718C25C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22" y="3471000"/>
              <a:ext cx="232260" cy="88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0DADFBEC-1087-277A-EE6A-5B9E5110D8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022" y="3471515"/>
              <a:ext cx="232260" cy="877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46EF4E-AD3A-B69A-1885-F687FC713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1383832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5C3C2-3779-D272-7824-BDC5ED5C0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49"/>
            <a:ext cx="7886700" cy="821328"/>
          </a:xfrm>
        </p:spPr>
        <p:txBody>
          <a:bodyPr/>
          <a:lstStyle/>
          <a:p>
            <a:pPr algn="ctr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Aftermath: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Conflicting Moral Frames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28CE13-77BE-CC80-1261-B7EE52B764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5628" y="1717562"/>
            <a:ext cx="4972744" cy="4143953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45F2B92-07FB-CD8F-D0C8-FA80271C612C}"/>
              </a:ext>
            </a:extLst>
          </p:cNvPr>
          <p:cNvSpPr/>
          <p:nvPr/>
        </p:nvSpPr>
        <p:spPr>
          <a:xfrm>
            <a:off x="3300426" y="1485516"/>
            <a:ext cx="2140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ROMANTIC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1691D7-3829-FD61-695D-398498A63FF4}"/>
              </a:ext>
            </a:extLst>
          </p:cNvPr>
          <p:cNvSpPr/>
          <p:nvPr/>
        </p:nvSpPr>
        <p:spPr>
          <a:xfrm>
            <a:off x="3870135" y="1585410"/>
            <a:ext cx="99257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F272E6-F52F-DA6F-D26B-3B88E9B962CD}"/>
              </a:ext>
            </a:extLst>
          </p:cNvPr>
          <p:cNvSpPr/>
          <p:nvPr/>
        </p:nvSpPr>
        <p:spPr>
          <a:xfrm rot="3825793">
            <a:off x="6510631" y="3044019"/>
            <a:ext cx="1209305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REALISTIC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615FDA-5EC1-C8BC-0C8A-9C467AAA85D3}"/>
              </a:ext>
            </a:extLst>
          </p:cNvPr>
          <p:cNvSpPr/>
          <p:nvPr/>
        </p:nvSpPr>
        <p:spPr>
          <a:xfrm rot="3814670">
            <a:off x="6562082" y="3096646"/>
            <a:ext cx="99257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33767D-9297-BF86-7D21-5261F934F10C}"/>
              </a:ext>
            </a:extLst>
          </p:cNvPr>
          <p:cNvSpPr/>
          <p:nvPr/>
        </p:nvSpPr>
        <p:spPr>
          <a:xfrm rot="3713196">
            <a:off x="1894074" y="5331469"/>
            <a:ext cx="898058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TRAGIC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BEC090-9182-EC61-E430-458A3AD84F05}"/>
              </a:ext>
            </a:extLst>
          </p:cNvPr>
          <p:cNvSpPr/>
          <p:nvPr/>
        </p:nvSpPr>
        <p:spPr>
          <a:xfrm rot="3646877">
            <a:off x="1433119" y="5525353"/>
            <a:ext cx="99257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C9C835-A042-D79B-9D08-A0CE8ECDECA9}"/>
              </a:ext>
            </a:extLst>
          </p:cNvPr>
          <p:cNvSpPr/>
          <p:nvPr/>
        </p:nvSpPr>
        <p:spPr>
          <a:xfrm rot="19674001">
            <a:off x="5944907" y="5364384"/>
            <a:ext cx="958660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COMIC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17CF40-6F90-FF6A-4984-2C0A4AEED27B}"/>
              </a:ext>
            </a:extLst>
          </p:cNvPr>
          <p:cNvSpPr/>
          <p:nvPr/>
        </p:nvSpPr>
        <p:spPr>
          <a:xfrm rot="19701838">
            <a:off x="6205528" y="5704455"/>
            <a:ext cx="99257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48CEC3E4-462F-13CA-BB20-B73A51A84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4384" y="4857586"/>
            <a:ext cx="1115496" cy="367234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" tIns="9144" rIns="9144" bIns="9144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Views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situation from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JUSTICE</a:t>
            </a: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angle 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8D24E34D-846B-650D-8989-C68D1C2CC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445" y="2186788"/>
            <a:ext cx="1143109" cy="228932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" tIns="9144" rIns="9144" bIns="9144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Views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situation from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AGENCY</a:t>
            </a: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angle 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23D83E1C-64BF-45E5-A8AC-0184ECA90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9387" y="3092589"/>
            <a:ext cx="1084176" cy="37744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Views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situation from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TRUTH</a:t>
            </a: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angle 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Box 12">
            <a:extLst>
              <a:ext uri="{FF2B5EF4-FFF2-40B4-BE49-F238E27FC236}">
                <a16:creationId xmlns:a16="http://schemas.microsoft.com/office/drawing/2014/main" id="{052E10E4-D934-BCFA-8A0A-8C709BADA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3269" y="4829900"/>
            <a:ext cx="1482931" cy="228932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Views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relationship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PEACE</a:t>
            </a: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angle 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26842BE-CD16-7DD0-5A23-038B7B44BD0E}"/>
              </a:ext>
            </a:extLst>
          </p:cNvPr>
          <p:cNvSpPr/>
          <p:nvPr/>
        </p:nvSpPr>
        <p:spPr>
          <a:xfrm rot="19966137">
            <a:off x="1260983" y="3892750"/>
            <a:ext cx="2969927" cy="3023737"/>
          </a:xfrm>
          <a:prstGeom prst="ellipse">
            <a:avLst/>
          </a:prstGeom>
          <a:solidFill>
            <a:srgbClr val="FF2525">
              <a:alpha val="54118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07B87AC-E188-2FCB-8E3E-9F37C8E9E322}"/>
              </a:ext>
            </a:extLst>
          </p:cNvPr>
          <p:cNvSpPr/>
          <p:nvPr/>
        </p:nvSpPr>
        <p:spPr>
          <a:xfrm rot="16526280">
            <a:off x="2989527" y="629877"/>
            <a:ext cx="2876632" cy="2784463"/>
          </a:xfrm>
          <a:prstGeom prst="ellipse">
            <a:avLst/>
          </a:prstGeom>
          <a:solidFill>
            <a:srgbClr val="F79FED">
              <a:alpha val="54118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4CCB825-6D0A-0EB3-3E6B-8DF2F2C2AEE2}"/>
              </a:ext>
            </a:extLst>
          </p:cNvPr>
          <p:cNvSpPr/>
          <p:nvPr/>
        </p:nvSpPr>
        <p:spPr>
          <a:xfrm rot="1940037">
            <a:off x="4544524" y="3964096"/>
            <a:ext cx="3024829" cy="3042072"/>
          </a:xfrm>
          <a:prstGeom prst="ellipse">
            <a:avLst/>
          </a:prstGeom>
          <a:solidFill>
            <a:schemeClr val="bg1">
              <a:lumMod val="75000"/>
              <a:alpha val="54118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EC5E727-5333-B50C-8EA0-1EBA2FB76EAC}"/>
              </a:ext>
            </a:extLst>
          </p:cNvPr>
          <p:cNvSpPr/>
          <p:nvPr/>
        </p:nvSpPr>
        <p:spPr>
          <a:xfrm rot="20046581">
            <a:off x="5579920" y="2175797"/>
            <a:ext cx="2401970" cy="2189754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F0102B-992C-C0F5-DF86-C1D4E2248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154324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08737" y="1119187"/>
            <a:ext cx="7326525" cy="4619625"/>
            <a:chOff x="2020666" y="1771650"/>
            <a:chExt cx="5486400" cy="3459363"/>
          </a:xfrm>
        </p:grpSpPr>
        <p:sp>
          <p:nvSpPr>
            <p:cNvPr id="45" name="Text Box 12"/>
            <p:cNvSpPr txBox="1">
              <a:spLocks noChangeArrowheads="1"/>
            </p:cNvSpPr>
            <p:nvPr/>
          </p:nvSpPr>
          <p:spPr bwMode="auto">
            <a:xfrm>
              <a:off x="4806534" y="4280021"/>
              <a:ext cx="1130166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PEACE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3299398" y="4316988"/>
              <a:ext cx="1015684" cy="2289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" tIns="9144" rIns="9144" bIns="9144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JUSTICE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Canvas 16"/>
            <p:cNvGrpSpPr/>
            <p:nvPr/>
          </p:nvGrpSpPr>
          <p:grpSpPr>
            <a:xfrm>
              <a:off x="2020666" y="1771650"/>
              <a:ext cx="5486400" cy="3314700"/>
              <a:chOff x="33687" y="0"/>
              <a:chExt cx="5486400" cy="3314700"/>
            </a:xfrm>
          </p:grpSpPr>
          <p:sp>
            <p:nvSpPr>
              <p:cNvPr id="8" name="Text Box 12"/>
              <p:cNvSpPr txBox="1">
                <a:spLocks noChangeArrowheads="1"/>
              </p:cNvSpPr>
              <p:nvPr/>
            </p:nvSpPr>
            <p:spPr bwMode="auto">
              <a:xfrm>
                <a:off x="3368146" y="1279905"/>
                <a:ext cx="974819" cy="34228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TRUTH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 Box 15"/>
              <p:cNvSpPr txBox="1">
                <a:spLocks noChangeArrowheads="1"/>
              </p:cNvSpPr>
              <p:nvPr/>
            </p:nvSpPr>
            <p:spPr bwMode="auto">
              <a:xfrm>
                <a:off x="2121058" y="1027975"/>
                <a:ext cx="1015684" cy="2289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" tIns="9144" rIns="9144" bIns="9144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AGENCY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3687" y="0"/>
                <a:ext cx="5486400" cy="3314700"/>
              </a:xfrm>
              <a:prstGeom prst="rect">
                <a:avLst/>
              </a:prstGeom>
              <a:noFill/>
              <a:ln>
                <a:noFill/>
              </a:ln>
            </p:spPr>
          </p:sp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1257300" y="457125"/>
                <a:ext cx="3086100" cy="2400454"/>
                <a:chOff x="5469" y="5274"/>
                <a:chExt cx="4050" cy="3240"/>
              </a:xfrm>
            </p:grpSpPr>
            <p:cxnSp>
              <p:nvCxnSpPr>
                <p:cNvPr id="15" name="Line 5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2250" cy="123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" name="Line 6"/>
                <p:cNvCxnSpPr>
                  <a:cxnSpLocks noChangeShapeType="1"/>
                </p:cNvCxnSpPr>
                <p:nvPr/>
              </p:nvCxnSpPr>
              <p:spPr bwMode="auto">
                <a:xfrm flipH="1">
                  <a:off x="9069" y="6508"/>
                  <a:ext cx="450" cy="200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" name="Line 7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" name="Line 8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8514"/>
                  <a:ext cx="3600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" name="Line 9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" name="Line 10"/>
                <p:cNvCxnSpPr>
                  <a:cxnSpLocks noChangeShapeType="1"/>
                </p:cNvCxnSpPr>
                <p:nvPr/>
              </p:nvCxnSpPr>
              <p:spPr bwMode="auto">
                <a:xfrm flipV="1">
                  <a:off x="5469" y="6508"/>
                  <a:ext cx="4050" cy="200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39" name="Rectangle 38"/>
            <p:cNvSpPr/>
            <p:nvPr/>
          </p:nvSpPr>
          <p:spPr>
            <a:xfrm rot="3713196">
              <a:off x="2691841" y="4455569"/>
              <a:ext cx="89805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TRAGIC</a:t>
              </a:r>
            </a:p>
          </p:txBody>
        </p:sp>
        <p:sp>
          <p:nvSpPr>
            <p:cNvPr id="40" name="Rectangle 39"/>
            <p:cNvSpPr/>
            <p:nvPr/>
          </p:nvSpPr>
          <p:spPr>
            <a:xfrm rot="3646877">
              <a:off x="2376641" y="4670603"/>
              <a:ext cx="813043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FRAME</a:t>
              </a:r>
              <a:endPara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 rot="19674001">
              <a:off x="5512453" y="4455568"/>
              <a:ext cx="95866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 rot="19701838">
              <a:off x="6176998" y="4826416"/>
              <a:ext cx="1847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2019AD43-3516-4439-BFE7-39BCD8EC8ACB}"/>
              </a:ext>
            </a:extLst>
          </p:cNvPr>
          <p:cNvSpPr/>
          <p:nvPr/>
        </p:nvSpPr>
        <p:spPr>
          <a:xfrm rot="19966137">
            <a:off x="1168194" y="2134400"/>
            <a:ext cx="5608999" cy="4246923"/>
          </a:xfrm>
          <a:prstGeom prst="ellipse">
            <a:avLst/>
          </a:prstGeom>
          <a:solidFill>
            <a:srgbClr val="FF2525">
              <a:alpha val="54118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D9B3A8C-88E9-4BC4-A2FB-40EE7D1CA8D9}"/>
              </a:ext>
            </a:extLst>
          </p:cNvPr>
          <p:cNvSpPr/>
          <p:nvPr/>
        </p:nvSpPr>
        <p:spPr>
          <a:xfrm rot="20000238">
            <a:off x="3392941" y="4088017"/>
            <a:ext cx="884435" cy="33969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0419820B-8B1F-4A26-BB67-4796750F975D}"/>
              </a:ext>
            </a:extLst>
          </p:cNvPr>
          <p:cNvSpPr/>
          <p:nvPr/>
        </p:nvSpPr>
        <p:spPr>
          <a:xfrm rot="20930052">
            <a:off x="2628467" y="4870862"/>
            <a:ext cx="1019556" cy="324585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81BDDF41-3EED-45F1-B6C5-39E0ADA3860C}"/>
              </a:ext>
            </a:extLst>
          </p:cNvPr>
          <p:cNvSpPr/>
          <p:nvPr/>
        </p:nvSpPr>
        <p:spPr>
          <a:xfrm rot="18900431">
            <a:off x="2277829" y="4178863"/>
            <a:ext cx="1100084" cy="31961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DD71FDD-2DE7-4254-889C-589363653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Victim Perspective:</a:t>
            </a:r>
            <a:r>
              <a:rPr lang="en-US" sz="3600" dirty="0"/>
              <a:t> Anger, Resentment</a:t>
            </a:r>
            <a:br>
              <a:rPr lang="en-US" sz="3600" dirty="0"/>
            </a:br>
            <a:r>
              <a:rPr lang="en-US" sz="3600" dirty="0"/>
              <a:t>(</a:t>
            </a:r>
            <a:r>
              <a:rPr lang="en-US" sz="3600" b="1" dirty="0">
                <a:solidFill>
                  <a:srgbClr val="C00000"/>
                </a:solidFill>
              </a:rPr>
              <a:t>Justice</a:t>
            </a:r>
            <a:r>
              <a:rPr lang="en-US" sz="3600" dirty="0"/>
              <a:t> angle -- </a:t>
            </a:r>
            <a:r>
              <a:rPr lang="en-US" sz="3600" b="1" dirty="0">
                <a:solidFill>
                  <a:srgbClr val="C00000"/>
                </a:solidFill>
              </a:rPr>
              <a:t>Tragic</a:t>
            </a:r>
            <a:r>
              <a:rPr lang="en-US" sz="3600" dirty="0"/>
              <a:t> frame)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AC1A8E-4392-ACCA-166B-C3BD9A7B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3767183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D361A4-CC93-4429-BD29-D98C29786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Forgiveness as REFRAMING</a:t>
            </a:r>
            <a:br>
              <a:rPr lang="en-US" dirty="0"/>
            </a:br>
            <a:r>
              <a:rPr lang="en-US" dirty="0"/>
              <a:t>toward wholeness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0B6E25-0FC2-71BA-68CD-C407DF235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105858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67EB3-3B8F-4339-AAAD-C4A5CC256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REACH</a:t>
            </a:r>
            <a:r>
              <a:rPr lang="en-US" dirty="0"/>
              <a:t> model of forgiveness*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9DBF3-9D11-4B88-80B0-47DA3ADF2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67700" cy="4351338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R</a:t>
            </a:r>
            <a:r>
              <a:rPr lang="en-US" b="1" dirty="0"/>
              <a:t>ecall</a:t>
            </a:r>
            <a:r>
              <a:rPr lang="en-US" dirty="0"/>
              <a:t> the hurt (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angle – </a:t>
            </a:r>
            <a:r>
              <a:rPr lang="en-US" b="1" u="sng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Realistic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frame)</a:t>
            </a:r>
          </a:p>
          <a:p>
            <a:pPr lvl="1"/>
            <a:r>
              <a:rPr lang="en-US" dirty="0"/>
              <a:t>Within safe environment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b="1" u="sng" dirty="0"/>
              <a:t>E</a:t>
            </a:r>
            <a:r>
              <a:rPr lang="en-US" b="1" dirty="0"/>
              <a:t>mpathize</a:t>
            </a:r>
            <a:r>
              <a:rPr lang="en-US" dirty="0"/>
              <a:t> with offender (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angle – </a:t>
            </a:r>
            <a:r>
              <a:rPr lang="en-US" u="sng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Comic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frame)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b="1" u="sng" dirty="0"/>
              <a:t>A</a:t>
            </a:r>
            <a:r>
              <a:rPr lang="en-US" b="1" dirty="0"/>
              <a:t>ltruistic gift </a:t>
            </a:r>
            <a:r>
              <a:rPr lang="en-US" dirty="0"/>
              <a:t>– (</a:t>
            </a:r>
            <a:r>
              <a:rPr lang="en-US" b="1" dirty="0">
                <a:solidFill>
                  <a:srgbClr val="FF6699"/>
                </a:solidFill>
              </a:rPr>
              <a:t>GRACE</a:t>
            </a:r>
            <a:r>
              <a:rPr lang="en-US" dirty="0">
                <a:solidFill>
                  <a:srgbClr val="FF6699"/>
                </a:solidFill>
              </a:rPr>
              <a:t> </a:t>
            </a:r>
            <a:r>
              <a:rPr lang="en-US" dirty="0"/>
              <a:t>angle – </a:t>
            </a:r>
            <a:r>
              <a:rPr lang="en-US" u="sng" dirty="0">
                <a:solidFill>
                  <a:srgbClr val="FF6699"/>
                </a:solidFill>
              </a:rPr>
              <a:t>Romantic</a:t>
            </a:r>
            <a:r>
              <a:rPr lang="en-US" dirty="0">
                <a:solidFill>
                  <a:srgbClr val="FF6699"/>
                </a:solidFill>
              </a:rPr>
              <a:t> </a:t>
            </a:r>
            <a:r>
              <a:rPr lang="en-US" dirty="0"/>
              <a:t>frame)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u="sng" dirty="0"/>
              <a:t>Guilt</a:t>
            </a:r>
            <a:r>
              <a:rPr lang="en-US" dirty="0"/>
              <a:t> – recognize your own faults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u="sng" dirty="0"/>
              <a:t>Gratitude</a:t>
            </a:r>
            <a:r>
              <a:rPr lang="en-US" dirty="0"/>
              <a:t> (for forgiveness you’ve received)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u="sng" dirty="0"/>
              <a:t>GIVE</a:t>
            </a:r>
            <a:r>
              <a:rPr lang="en-US" dirty="0"/>
              <a:t> grace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b="1" u="sng" dirty="0"/>
              <a:t>C</a:t>
            </a:r>
            <a:r>
              <a:rPr lang="en-US" b="1" dirty="0"/>
              <a:t>ommit</a:t>
            </a:r>
            <a:r>
              <a:rPr lang="en-US" dirty="0"/>
              <a:t> to forgive (make it public)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b="1" u="sng" dirty="0"/>
              <a:t>H</a:t>
            </a:r>
            <a:r>
              <a:rPr lang="en-US" b="1" dirty="0"/>
              <a:t>old</a:t>
            </a:r>
            <a:r>
              <a:rPr lang="en-US" dirty="0"/>
              <a:t> on to forgiveness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E3DD79-4873-0D06-8691-F0B9A045A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2644" y="6311899"/>
            <a:ext cx="7812705" cy="409577"/>
          </a:xfrm>
        </p:spPr>
        <p:txBody>
          <a:bodyPr/>
          <a:lstStyle/>
          <a:p>
            <a:r>
              <a:rPr lang="en-US" dirty="0"/>
              <a:t>* Everett L. Worthington, </a:t>
            </a:r>
            <a:r>
              <a:rPr lang="en-US" i="1" dirty="0"/>
              <a:t>Five Steps to Forgiveness: The Art and Science of Forgiving </a:t>
            </a:r>
            <a:r>
              <a:rPr lang="en-US" dirty="0"/>
              <a:t>(New York: Crown, 2001.</a:t>
            </a:r>
          </a:p>
        </p:txBody>
      </p:sp>
    </p:spTree>
    <p:extLst>
      <p:ext uri="{BB962C8B-B14F-4D97-AF65-F5344CB8AC3E}">
        <p14:creationId xmlns:p14="http://schemas.microsoft.com/office/powerpoint/2010/main" val="16517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39103" y="1161309"/>
            <a:ext cx="7326525" cy="4490332"/>
            <a:chOff x="2020666" y="1771650"/>
            <a:chExt cx="5486400" cy="3362543"/>
          </a:xfrm>
        </p:grpSpPr>
        <p:sp>
          <p:nvSpPr>
            <p:cNvPr id="45" name="Text Box 12"/>
            <p:cNvSpPr txBox="1">
              <a:spLocks noChangeArrowheads="1"/>
            </p:cNvSpPr>
            <p:nvPr/>
          </p:nvSpPr>
          <p:spPr bwMode="auto">
            <a:xfrm>
              <a:off x="4806534" y="4280021"/>
              <a:ext cx="1130166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PEACE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3299398" y="4316988"/>
              <a:ext cx="1015684" cy="2289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" tIns="9144" rIns="9144" bIns="9144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JUSTICE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Canvas 16"/>
            <p:cNvGrpSpPr/>
            <p:nvPr/>
          </p:nvGrpSpPr>
          <p:grpSpPr>
            <a:xfrm>
              <a:off x="2020666" y="1771650"/>
              <a:ext cx="5486400" cy="3314700"/>
              <a:chOff x="33687" y="0"/>
              <a:chExt cx="5486400" cy="3314700"/>
            </a:xfrm>
          </p:grpSpPr>
          <p:sp>
            <p:nvSpPr>
              <p:cNvPr id="8" name="Text Box 12"/>
              <p:cNvSpPr txBox="1">
                <a:spLocks noChangeArrowheads="1"/>
              </p:cNvSpPr>
              <p:nvPr/>
            </p:nvSpPr>
            <p:spPr bwMode="auto">
              <a:xfrm>
                <a:off x="3368146" y="1279905"/>
                <a:ext cx="974819" cy="34228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TRUTH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 Box 15"/>
              <p:cNvSpPr txBox="1">
                <a:spLocks noChangeArrowheads="1"/>
              </p:cNvSpPr>
              <p:nvPr/>
            </p:nvSpPr>
            <p:spPr bwMode="auto">
              <a:xfrm>
                <a:off x="2121058" y="1027975"/>
                <a:ext cx="1015684" cy="2289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" tIns="9144" rIns="9144" bIns="9144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AGENCY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3687" y="0"/>
                <a:ext cx="5486400" cy="3314700"/>
              </a:xfrm>
              <a:prstGeom prst="rect">
                <a:avLst/>
              </a:prstGeom>
              <a:noFill/>
              <a:ln>
                <a:noFill/>
              </a:ln>
            </p:spPr>
          </p:sp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1257300" y="457125"/>
                <a:ext cx="3086100" cy="2400454"/>
                <a:chOff x="5469" y="5274"/>
                <a:chExt cx="4050" cy="3240"/>
              </a:xfrm>
            </p:grpSpPr>
            <p:cxnSp>
              <p:nvCxnSpPr>
                <p:cNvPr id="15" name="Line 5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2250" cy="123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" name="Line 6"/>
                <p:cNvCxnSpPr>
                  <a:cxnSpLocks noChangeShapeType="1"/>
                </p:cNvCxnSpPr>
                <p:nvPr/>
              </p:nvCxnSpPr>
              <p:spPr bwMode="auto">
                <a:xfrm flipH="1">
                  <a:off x="9069" y="6508"/>
                  <a:ext cx="450" cy="200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" name="Line 7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" name="Line 8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8514"/>
                  <a:ext cx="3600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" name="Line 9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" name="Line 10"/>
                <p:cNvCxnSpPr>
                  <a:cxnSpLocks noChangeShapeType="1"/>
                </p:cNvCxnSpPr>
                <p:nvPr/>
              </p:nvCxnSpPr>
              <p:spPr bwMode="auto">
                <a:xfrm flipV="1">
                  <a:off x="5469" y="6508"/>
                  <a:ext cx="4050" cy="200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42" name="Rectangle 41"/>
            <p:cNvSpPr/>
            <p:nvPr/>
          </p:nvSpPr>
          <p:spPr>
            <a:xfrm rot="19674001">
              <a:off x="5512453" y="4455568"/>
              <a:ext cx="95866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 rot="19701838">
              <a:off x="6176998" y="4826416"/>
              <a:ext cx="1847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E2AFB369-67FB-405B-87F0-1EBB4B2E5E2F}"/>
              </a:ext>
            </a:extLst>
          </p:cNvPr>
          <p:cNvSpPr/>
          <p:nvPr/>
        </p:nvSpPr>
        <p:spPr>
          <a:xfrm rot="3825793">
            <a:off x="6262864" y="2647648"/>
            <a:ext cx="1209305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REALISTIC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311496-98A0-407D-AA64-B9B291B1CA8F}"/>
              </a:ext>
            </a:extLst>
          </p:cNvPr>
          <p:cNvSpPr/>
          <p:nvPr/>
        </p:nvSpPr>
        <p:spPr>
          <a:xfrm rot="3814670">
            <a:off x="6443065" y="2711297"/>
            <a:ext cx="81304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05D2B65-4C26-4A71-B80B-CBEB20C786E7}"/>
              </a:ext>
            </a:extLst>
          </p:cNvPr>
          <p:cNvSpPr/>
          <p:nvPr/>
        </p:nvSpPr>
        <p:spPr>
          <a:xfrm rot="20046581">
            <a:off x="2004532" y="2244697"/>
            <a:ext cx="5623349" cy="2913679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D8A738C-E5EA-4150-BC04-6E60B6D53FC7}"/>
              </a:ext>
            </a:extLst>
          </p:cNvPr>
          <p:cNvSpPr/>
          <p:nvPr/>
        </p:nvSpPr>
        <p:spPr>
          <a:xfrm rot="19966137">
            <a:off x="2105968" y="4016979"/>
            <a:ext cx="1478915" cy="1505711"/>
          </a:xfrm>
          <a:prstGeom prst="ellipse">
            <a:avLst/>
          </a:prstGeom>
          <a:solidFill>
            <a:srgbClr val="FF2525">
              <a:alpha val="45000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23CFB182-5ED0-4AD9-B4A7-B551ED7643F7}"/>
              </a:ext>
            </a:extLst>
          </p:cNvPr>
          <p:cNvSpPr/>
          <p:nvPr/>
        </p:nvSpPr>
        <p:spPr>
          <a:xfrm rot="9076079">
            <a:off x="4844291" y="3479137"/>
            <a:ext cx="1033663" cy="334039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E6BF6B13-ACF9-4A30-876E-CCBB93450CED}"/>
              </a:ext>
            </a:extLst>
          </p:cNvPr>
          <p:cNvSpPr/>
          <p:nvPr/>
        </p:nvSpPr>
        <p:spPr>
          <a:xfrm rot="10392614">
            <a:off x="5506536" y="2587955"/>
            <a:ext cx="1019556" cy="324585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BFC05DA6-6BA6-45C7-9C9B-FA092BDE981B}"/>
              </a:ext>
            </a:extLst>
          </p:cNvPr>
          <p:cNvSpPr/>
          <p:nvPr/>
        </p:nvSpPr>
        <p:spPr>
          <a:xfrm rot="7128320">
            <a:off x="5854675" y="3422589"/>
            <a:ext cx="1100084" cy="31961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963A035-024B-455D-AFD4-355190FBD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1. Recall the hurt</a:t>
            </a:r>
            <a:br>
              <a:rPr lang="en-US" dirty="0"/>
            </a:br>
            <a:r>
              <a:rPr lang="en-US" sz="2400" dirty="0"/>
              <a:t>(within safe environment)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FA4B56-E710-E0BC-DEAB-D0F53E4AF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78201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02803" y="1114425"/>
            <a:ext cx="7326525" cy="4490332"/>
            <a:chOff x="2020666" y="1771650"/>
            <a:chExt cx="5486400" cy="3362543"/>
          </a:xfrm>
        </p:grpSpPr>
        <p:sp>
          <p:nvSpPr>
            <p:cNvPr id="45" name="Text Box 12"/>
            <p:cNvSpPr txBox="1">
              <a:spLocks noChangeArrowheads="1"/>
            </p:cNvSpPr>
            <p:nvPr/>
          </p:nvSpPr>
          <p:spPr bwMode="auto">
            <a:xfrm>
              <a:off x="4806534" y="4280021"/>
              <a:ext cx="1130166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PEACE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3299398" y="4316988"/>
              <a:ext cx="1015684" cy="2289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" tIns="9144" rIns="9144" bIns="9144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JUSTICE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Canvas 16"/>
            <p:cNvGrpSpPr/>
            <p:nvPr/>
          </p:nvGrpSpPr>
          <p:grpSpPr>
            <a:xfrm>
              <a:off x="2020666" y="1771650"/>
              <a:ext cx="5486400" cy="3314700"/>
              <a:chOff x="33687" y="0"/>
              <a:chExt cx="5486400" cy="3314700"/>
            </a:xfrm>
          </p:grpSpPr>
          <p:sp>
            <p:nvSpPr>
              <p:cNvPr id="8" name="Text Box 12"/>
              <p:cNvSpPr txBox="1">
                <a:spLocks noChangeArrowheads="1"/>
              </p:cNvSpPr>
              <p:nvPr/>
            </p:nvSpPr>
            <p:spPr bwMode="auto">
              <a:xfrm>
                <a:off x="3368146" y="1279905"/>
                <a:ext cx="974819" cy="34228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TRUTH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 Box 15"/>
              <p:cNvSpPr txBox="1">
                <a:spLocks noChangeArrowheads="1"/>
              </p:cNvSpPr>
              <p:nvPr/>
            </p:nvSpPr>
            <p:spPr bwMode="auto">
              <a:xfrm>
                <a:off x="2121058" y="1027975"/>
                <a:ext cx="1015684" cy="2289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" tIns="9144" rIns="9144" bIns="9144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AGENCY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3687" y="0"/>
                <a:ext cx="5486400" cy="3314700"/>
              </a:xfrm>
              <a:prstGeom prst="rect">
                <a:avLst/>
              </a:prstGeom>
              <a:noFill/>
              <a:ln>
                <a:noFill/>
              </a:ln>
            </p:spPr>
          </p:sp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1257300" y="457125"/>
                <a:ext cx="3086100" cy="2400454"/>
                <a:chOff x="5469" y="5274"/>
                <a:chExt cx="4050" cy="3240"/>
              </a:xfrm>
            </p:grpSpPr>
            <p:cxnSp>
              <p:nvCxnSpPr>
                <p:cNvPr id="15" name="Line 5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2250" cy="123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" name="Line 6"/>
                <p:cNvCxnSpPr>
                  <a:cxnSpLocks noChangeShapeType="1"/>
                </p:cNvCxnSpPr>
                <p:nvPr/>
              </p:nvCxnSpPr>
              <p:spPr bwMode="auto">
                <a:xfrm flipH="1">
                  <a:off x="9069" y="6508"/>
                  <a:ext cx="450" cy="200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" name="Line 7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" name="Line 8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8514"/>
                  <a:ext cx="3600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" name="Line 9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" name="Line 10"/>
                <p:cNvCxnSpPr>
                  <a:cxnSpLocks noChangeShapeType="1"/>
                </p:cNvCxnSpPr>
                <p:nvPr/>
              </p:nvCxnSpPr>
              <p:spPr bwMode="auto">
                <a:xfrm flipV="1">
                  <a:off x="5469" y="6508"/>
                  <a:ext cx="4050" cy="200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42" name="Rectangle 41"/>
            <p:cNvSpPr/>
            <p:nvPr/>
          </p:nvSpPr>
          <p:spPr>
            <a:xfrm rot="19674001">
              <a:off x="5512453" y="4455568"/>
              <a:ext cx="95866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 rot="19701838">
              <a:off x="6176998" y="4826416"/>
              <a:ext cx="1847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8CDA5C23-E322-43F0-8490-9F44451EFE70}"/>
              </a:ext>
            </a:extLst>
          </p:cNvPr>
          <p:cNvSpPr/>
          <p:nvPr/>
        </p:nvSpPr>
        <p:spPr>
          <a:xfrm rot="19674001">
            <a:off x="5727557" y="4775516"/>
            <a:ext cx="958660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COMIC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A6B5B4-C127-459C-8A1D-5B3FA9A8911B}"/>
              </a:ext>
            </a:extLst>
          </p:cNvPr>
          <p:cNvSpPr/>
          <p:nvPr/>
        </p:nvSpPr>
        <p:spPr>
          <a:xfrm rot="19701838">
            <a:off x="6077946" y="5146364"/>
            <a:ext cx="81304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CC32FD7-AB4F-421C-8A2E-B8EF2AC90A1E}"/>
              </a:ext>
            </a:extLst>
          </p:cNvPr>
          <p:cNvSpPr/>
          <p:nvPr/>
        </p:nvSpPr>
        <p:spPr>
          <a:xfrm rot="1940037">
            <a:off x="2070747" y="1951319"/>
            <a:ext cx="5738916" cy="3885124"/>
          </a:xfrm>
          <a:prstGeom prst="ellipse">
            <a:avLst/>
          </a:prstGeom>
          <a:solidFill>
            <a:schemeClr val="bg1">
              <a:lumMod val="75000"/>
              <a:alpha val="54118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A98507AE-112F-4FE6-89D1-51B75C8E32BE}"/>
              </a:ext>
            </a:extLst>
          </p:cNvPr>
          <p:cNvSpPr/>
          <p:nvPr/>
        </p:nvSpPr>
        <p:spPr>
          <a:xfrm rot="14476079">
            <a:off x="4996885" y="3789805"/>
            <a:ext cx="1033663" cy="334039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9C95736C-ECD4-458C-9EA3-930FC6FA3A00}"/>
              </a:ext>
            </a:extLst>
          </p:cNvPr>
          <p:cNvSpPr/>
          <p:nvPr/>
        </p:nvSpPr>
        <p:spPr>
          <a:xfrm rot="15792614">
            <a:off x="5756959" y="4145597"/>
            <a:ext cx="1019556" cy="324585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7A29E3C0-8C1A-44B0-866B-8BE4B34CA25E}"/>
              </a:ext>
            </a:extLst>
          </p:cNvPr>
          <p:cNvSpPr/>
          <p:nvPr/>
        </p:nvSpPr>
        <p:spPr>
          <a:xfrm rot="11581039">
            <a:off x="4714479" y="4907738"/>
            <a:ext cx="1100084" cy="31961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98485C4-D894-4F74-9135-201BF9C25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2. Empathize with offender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CA5096C-3548-6027-2139-800CE0C0C203}"/>
              </a:ext>
            </a:extLst>
          </p:cNvPr>
          <p:cNvSpPr/>
          <p:nvPr/>
        </p:nvSpPr>
        <p:spPr>
          <a:xfrm rot="20046581">
            <a:off x="3017885" y="2011767"/>
            <a:ext cx="4556455" cy="2913679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727EBBD-A750-D4B4-B915-96E5117CB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0586941-EE5E-38B8-3A4B-28884ACA20C6}"/>
              </a:ext>
            </a:extLst>
          </p:cNvPr>
          <p:cNvSpPr/>
          <p:nvPr/>
        </p:nvSpPr>
        <p:spPr>
          <a:xfrm rot="19966137">
            <a:off x="2105968" y="4016979"/>
            <a:ext cx="1478915" cy="1505711"/>
          </a:xfrm>
          <a:prstGeom prst="ellipse">
            <a:avLst/>
          </a:prstGeom>
          <a:solidFill>
            <a:srgbClr val="FF2525">
              <a:alpha val="35000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29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02803" y="1114425"/>
            <a:ext cx="7326525" cy="4619625"/>
            <a:chOff x="2020666" y="1771650"/>
            <a:chExt cx="5486400" cy="3459363"/>
          </a:xfrm>
        </p:grpSpPr>
        <p:sp>
          <p:nvSpPr>
            <p:cNvPr id="45" name="Text Box 12"/>
            <p:cNvSpPr txBox="1">
              <a:spLocks noChangeArrowheads="1"/>
            </p:cNvSpPr>
            <p:nvPr/>
          </p:nvSpPr>
          <p:spPr bwMode="auto">
            <a:xfrm>
              <a:off x="4806534" y="4280021"/>
              <a:ext cx="1130166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PEACE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3299398" y="4316988"/>
              <a:ext cx="1015684" cy="2289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" tIns="9144" rIns="9144" bIns="9144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JUSTICE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Canvas 16"/>
            <p:cNvGrpSpPr/>
            <p:nvPr/>
          </p:nvGrpSpPr>
          <p:grpSpPr>
            <a:xfrm>
              <a:off x="2020666" y="1771650"/>
              <a:ext cx="5486400" cy="3314700"/>
              <a:chOff x="33687" y="0"/>
              <a:chExt cx="5486400" cy="3314700"/>
            </a:xfrm>
          </p:grpSpPr>
          <p:sp>
            <p:nvSpPr>
              <p:cNvPr id="8" name="Text Box 12"/>
              <p:cNvSpPr txBox="1">
                <a:spLocks noChangeArrowheads="1"/>
              </p:cNvSpPr>
              <p:nvPr/>
            </p:nvSpPr>
            <p:spPr bwMode="auto">
              <a:xfrm>
                <a:off x="3368146" y="1279905"/>
                <a:ext cx="974819" cy="34228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TRUTH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 Box 15"/>
              <p:cNvSpPr txBox="1">
                <a:spLocks noChangeArrowheads="1"/>
              </p:cNvSpPr>
              <p:nvPr/>
            </p:nvSpPr>
            <p:spPr bwMode="auto">
              <a:xfrm>
                <a:off x="2121058" y="1027975"/>
                <a:ext cx="1015684" cy="2289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" tIns="9144" rIns="9144" bIns="9144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AGENCY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3687" y="0"/>
                <a:ext cx="5486400" cy="3314700"/>
              </a:xfrm>
              <a:prstGeom prst="rect">
                <a:avLst/>
              </a:prstGeom>
              <a:noFill/>
              <a:ln>
                <a:noFill/>
              </a:ln>
            </p:spPr>
          </p:sp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1257300" y="457125"/>
                <a:ext cx="3086100" cy="2400454"/>
                <a:chOff x="5469" y="5274"/>
                <a:chExt cx="4050" cy="3240"/>
              </a:xfrm>
            </p:grpSpPr>
            <p:cxnSp>
              <p:nvCxnSpPr>
                <p:cNvPr id="15" name="Line 5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2250" cy="123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" name="Line 6"/>
                <p:cNvCxnSpPr>
                  <a:cxnSpLocks noChangeShapeType="1"/>
                </p:cNvCxnSpPr>
                <p:nvPr/>
              </p:nvCxnSpPr>
              <p:spPr bwMode="auto">
                <a:xfrm flipH="1">
                  <a:off x="9069" y="6508"/>
                  <a:ext cx="450" cy="200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" name="Line 7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" name="Line 8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8514"/>
                  <a:ext cx="3600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" name="Line 9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" name="Line 10"/>
                <p:cNvCxnSpPr>
                  <a:cxnSpLocks noChangeShapeType="1"/>
                </p:cNvCxnSpPr>
                <p:nvPr/>
              </p:nvCxnSpPr>
              <p:spPr bwMode="auto">
                <a:xfrm flipV="1">
                  <a:off x="5469" y="6508"/>
                  <a:ext cx="4050" cy="200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39" name="Rectangle 38"/>
            <p:cNvSpPr/>
            <p:nvPr/>
          </p:nvSpPr>
          <p:spPr>
            <a:xfrm rot="3713196">
              <a:off x="2691841" y="4455569"/>
              <a:ext cx="89805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TRAGIC</a:t>
              </a:r>
            </a:p>
          </p:txBody>
        </p:sp>
        <p:sp>
          <p:nvSpPr>
            <p:cNvPr id="40" name="Rectangle 39"/>
            <p:cNvSpPr/>
            <p:nvPr/>
          </p:nvSpPr>
          <p:spPr>
            <a:xfrm rot="3646877">
              <a:off x="2376641" y="4670603"/>
              <a:ext cx="813043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FRAME</a:t>
              </a:r>
              <a:endPara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 rot="19674001">
              <a:off x="5512453" y="4455568"/>
              <a:ext cx="95866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 rot="19701838">
              <a:off x="6176998" y="4826416"/>
              <a:ext cx="1847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8CDA5C23-E322-43F0-8490-9F44451EFE70}"/>
              </a:ext>
            </a:extLst>
          </p:cNvPr>
          <p:cNvSpPr/>
          <p:nvPr/>
        </p:nvSpPr>
        <p:spPr>
          <a:xfrm rot="19674001">
            <a:off x="5727557" y="4775516"/>
            <a:ext cx="958660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COMIC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A6B5B4-C127-459C-8A1D-5B3FA9A8911B}"/>
              </a:ext>
            </a:extLst>
          </p:cNvPr>
          <p:cNvSpPr/>
          <p:nvPr/>
        </p:nvSpPr>
        <p:spPr>
          <a:xfrm rot="19701838">
            <a:off x="6077946" y="5146364"/>
            <a:ext cx="81304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CC32FD7-AB4F-421C-8A2E-B8EF2AC90A1E}"/>
              </a:ext>
            </a:extLst>
          </p:cNvPr>
          <p:cNvSpPr/>
          <p:nvPr/>
        </p:nvSpPr>
        <p:spPr>
          <a:xfrm rot="1940037">
            <a:off x="2249275" y="2283925"/>
            <a:ext cx="6212712" cy="3897907"/>
          </a:xfrm>
          <a:prstGeom prst="ellipse">
            <a:avLst/>
          </a:prstGeom>
          <a:solidFill>
            <a:schemeClr val="bg1">
              <a:lumMod val="75000"/>
              <a:alpha val="54118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A3EB2E1-E095-4B3F-A8B6-68CBB6602EDF}"/>
              </a:ext>
            </a:extLst>
          </p:cNvPr>
          <p:cNvSpPr/>
          <p:nvPr/>
        </p:nvSpPr>
        <p:spPr>
          <a:xfrm rot="19966137">
            <a:off x="885773" y="2109418"/>
            <a:ext cx="5608999" cy="4246923"/>
          </a:xfrm>
          <a:prstGeom prst="ellipse">
            <a:avLst/>
          </a:prstGeom>
          <a:solidFill>
            <a:srgbClr val="FF9797">
              <a:alpha val="54118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86FB9C-98CE-4116-98D9-1871677AF5AD}"/>
              </a:ext>
            </a:extLst>
          </p:cNvPr>
          <p:cNvSpPr txBox="1"/>
          <p:nvPr/>
        </p:nvSpPr>
        <p:spPr>
          <a:xfrm>
            <a:off x="3598917" y="3892530"/>
            <a:ext cx="16311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Restorative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Justice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EDEC9AB-DC46-4542-8399-FD18174BA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Toward Complexity and Wholeness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B7E19E0-477C-02DD-CA89-8DC6DADB6C1D}"/>
              </a:ext>
            </a:extLst>
          </p:cNvPr>
          <p:cNvSpPr/>
          <p:nvPr/>
        </p:nvSpPr>
        <p:spPr>
          <a:xfrm rot="20046581">
            <a:off x="2966958" y="1514224"/>
            <a:ext cx="4556455" cy="3698911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4021B3-290F-123E-2076-6D9FBC66133A}"/>
              </a:ext>
            </a:extLst>
          </p:cNvPr>
          <p:cNvSpPr/>
          <p:nvPr/>
        </p:nvSpPr>
        <p:spPr>
          <a:xfrm rot="3825793">
            <a:off x="6262864" y="2647648"/>
            <a:ext cx="1209305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REALISTIC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1E091A-02D7-745E-8A20-0B511D07DE88}"/>
              </a:ext>
            </a:extLst>
          </p:cNvPr>
          <p:cNvSpPr/>
          <p:nvPr/>
        </p:nvSpPr>
        <p:spPr>
          <a:xfrm rot="3814670">
            <a:off x="6443065" y="2711297"/>
            <a:ext cx="81304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29AB7FD-43BA-060E-0BFC-B02D44676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487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02803" y="1114425"/>
            <a:ext cx="7326525" cy="4490332"/>
            <a:chOff x="2020666" y="1771650"/>
            <a:chExt cx="5486400" cy="3362543"/>
          </a:xfrm>
        </p:grpSpPr>
        <p:sp>
          <p:nvSpPr>
            <p:cNvPr id="45" name="Text Box 12"/>
            <p:cNvSpPr txBox="1">
              <a:spLocks noChangeArrowheads="1"/>
            </p:cNvSpPr>
            <p:nvPr/>
          </p:nvSpPr>
          <p:spPr bwMode="auto">
            <a:xfrm>
              <a:off x="4806534" y="4280021"/>
              <a:ext cx="1130166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PEACE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3299398" y="4316988"/>
              <a:ext cx="1015684" cy="2289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" tIns="9144" rIns="9144" bIns="9144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JUSTICE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Canvas 16"/>
            <p:cNvGrpSpPr/>
            <p:nvPr/>
          </p:nvGrpSpPr>
          <p:grpSpPr>
            <a:xfrm>
              <a:off x="2020666" y="1771650"/>
              <a:ext cx="5486400" cy="3314700"/>
              <a:chOff x="33687" y="0"/>
              <a:chExt cx="5486400" cy="3314700"/>
            </a:xfrm>
          </p:grpSpPr>
          <p:sp>
            <p:nvSpPr>
              <p:cNvPr id="8" name="Text Box 12"/>
              <p:cNvSpPr txBox="1">
                <a:spLocks noChangeArrowheads="1"/>
              </p:cNvSpPr>
              <p:nvPr/>
            </p:nvSpPr>
            <p:spPr bwMode="auto">
              <a:xfrm>
                <a:off x="3368146" y="1279905"/>
                <a:ext cx="974819" cy="34228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TRUTH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 Box 15"/>
              <p:cNvSpPr txBox="1">
                <a:spLocks noChangeArrowheads="1"/>
              </p:cNvSpPr>
              <p:nvPr/>
            </p:nvSpPr>
            <p:spPr bwMode="auto">
              <a:xfrm>
                <a:off x="2269045" y="806080"/>
                <a:ext cx="1015684" cy="2289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" tIns="9144" rIns="9144" bIns="9144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AGENCY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3687" y="0"/>
                <a:ext cx="5486400" cy="3314700"/>
              </a:xfrm>
              <a:prstGeom prst="rect">
                <a:avLst/>
              </a:prstGeom>
              <a:noFill/>
              <a:ln>
                <a:noFill/>
              </a:ln>
            </p:spPr>
          </p:sp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1257300" y="457125"/>
                <a:ext cx="3086100" cy="2400454"/>
                <a:chOff x="5469" y="5274"/>
                <a:chExt cx="4050" cy="3240"/>
              </a:xfrm>
            </p:grpSpPr>
            <p:cxnSp>
              <p:nvCxnSpPr>
                <p:cNvPr id="15" name="Line 5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2250" cy="123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" name="Line 6"/>
                <p:cNvCxnSpPr>
                  <a:cxnSpLocks noChangeShapeType="1"/>
                </p:cNvCxnSpPr>
                <p:nvPr/>
              </p:nvCxnSpPr>
              <p:spPr bwMode="auto">
                <a:xfrm flipH="1">
                  <a:off x="9069" y="6508"/>
                  <a:ext cx="450" cy="200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" name="Line 7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" name="Line 8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8514"/>
                  <a:ext cx="3600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" name="Line 9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" name="Line 10"/>
                <p:cNvCxnSpPr>
                  <a:cxnSpLocks noChangeShapeType="1"/>
                </p:cNvCxnSpPr>
                <p:nvPr/>
              </p:nvCxnSpPr>
              <p:spPr bwMode="auto">
                <a:xfrm flipV="1">
                  <a:off x="5469" y="6508"/>
                  <a:ext cx="4050" cy="200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42" name="Rectangle 41"/>
            <p:cNvSpPr/>
            <p:nvPr/>
          </p:nvSpPr>
          <p:spPr>
            <a:xfrm rot="19674001">
              <a:off x="5512453" y="4455568"/>
              <a:ext cx="95866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 rot="19701838">
              <a:off x="6176998" y="4826416"/>
              <a:ext cx="1847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AF84EE5-0CEA-414A-A422-EE6871368E89}"/>
              </a:ext>
            </a:extLst>
          </p:cNvPr>
          <p:cNvSpPr/>
          <p:nvPr/>
        </p:nvSpPr>
        <p:spPr>
          <a:xfrm>
            <a:off x="3298118" y="1298245"/>
            <a:ext cx="2140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ROMANTIC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96F530-CF7C-4531-8C1B-93D6798404A4}"/>
              </a:ext>
            </a:extLst>
          </p:cNvPr>
          <p:cNvSpPr/>
          <p:nvPr/>
        </p:nvSpPr>
        <p:spPr>
          <a:xfrm>
            <a:off x="3957595" y="1398139"/>
            <a:ext cx="81304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5F8860A-EE12-4F1F-A82D-242AE6E83F9D}"/>
              </a:ext>
            </a:extLst>
          </p:cNvPr>
          <p:cNvSpPr/>
          <p:nvPr/>
        </p:nvSpPr>
        <p:spPr>
          <a:xfrm rot="16526280">
            <a:off x="1937342" y="585603"/>
            <a:ext cx="4919726" cy="4246923"/>
          </a:xfrm>
          <a:prstGeom prst="ellipse">
            <a:avLst/>
          </a:prstGeom>
          <a:solidFill>
            <a:srgbClr val="F79FED">
              <a:alpha val="54118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A986EB2B-6561-412C-957C-C56BAA096411}"/>
              </a:ext>
            </a:extLst>
          </p:cNvPr>
          <p:cNvSpPr/>
          <p:nvPr/>
        </p:nvSpPr>
        <p:spPr>
          <a:xfrm rot="4399582">
            <a:off x="4377061" y="2824201"/>
            <a:ext cx="746696" cy="357277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62C928B3-E510-4040-A9A5-2C8703B2AFCD}"/>
              </a:ext>
            </a:extLst>
          </p:cNvPr>
          <p:cNvSpPr/>
          <p:nvPr/>
        </p:nvSpPr>
        <p:spPr>
          <a:xfrm rot="6469092">
            <a:off x="3464443" y="2094178"/>
            <a:ext cx="1019556" cy="324585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2D0AC6A0-4A7C-4A19-B8BD-47E68BAFFFC0}"/>
              </a:ext>
            </a:extLst>
          </p:cNvPr>
          <p:cNvSpPr/>
          <p:nvPr/>
        </p:nvSpPr>
        <p:spPr>
          <a:xfrm rot="2574845">
            <a:off x="4596881" y="1908038"/>
            <a:ext cx="1100084" cy="31961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B5D14CE-1FD7-4BBD-9B32-23F186F20176}"/>
              </a:ext>
            </a:extLst>
          </p:cNvPr>
          <p:cNvSpPr/>
          <p:nvPr/>
        </p:nvSpPr>
        <p:spPr>
          <a:xfrm rot="19966137">
            <a:off x="1713263" y="3445510"/>
            <a:ext cx="2641963" cy="2689832"/>
          </a:xfrm>
          <a:prstGeom prst="ellipse">
            <a:avLst/>
          </a:prstGeom>
          <a:solidFill>
            <a:srgbClr val="FF2525">
              <a:alpha val="15000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4051A0F-249B-422E-B9A6-068815B3C8AA}"/>
              </a:ext>
            </a:extLst>
          </p:cNvPr>
          <p:cNvSpPr/>
          <p:nvPr/>
        </p:nvSpPr>
        <p:spPr>
          <a:xfrm rot="1940037">
            <a:off x="4814853" y="3466959"/>
            <a:ext cx="2621841" cy="2636787"/>
          </a:xfrm>
          <a:prstGeom prst="ellipse">
            <a:avLst/>
          </a:prstGeom>
          <a:solidFill>
            <a:schemeClr val="bg1">
              <a:lumMod val="75000"/>
              <a:alpha val="4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1322F8E-CFB1-4D08-8205-83D3BB701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924" y="5279668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3. Altruistic gift of forgiveness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F35276E-9AEF-4FE6-736A-B54890F9D750}"/>
              </a:ext>
            </a:extLst>
          </p:cNvPr>
          <p:cNvSpPr/>
          <p:nvPr/>
        </p:nvSpPr>
        <p:spPr>
          <a:xfrm rot="20046581">
            <a:off x="2956037" y="1527641"/>
            <a:ext cx="4556455" cy="3627075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4A93C0B-DD69-5FED-593B-F520D0254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245101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014CC-1FFA-4D7D-A2B1-483BCF920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Offenders’ </a:t>
            </a:r>
            <a:r>
              <a:rPr lang="en-US" sz="4000" b="1" dirty="0"/>
              <a:t>Repentance</a:t>
            </a:r>
            <a:r>
              <a:rPr lang="en-US" sz="4000" dirty="0"/>
              <a:t> as Reframing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ED65A-FF8F-4DA3-B6E9-FF5783631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Offending party may start from . . .</a:t>
            </a:r>
          </a:p>
          <a:p>
            <a:pPr lvl="1"/>
            <a:r>
              <a:rPr lang="en-US" b="1" dirty="0">
                <a:solidFill>
                  <a:srgbClr val="F79F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Romantic</a:t>
            </a:r>
            <a:r>
              <a:rPr lang="en-US" dirty="0"/>
              <a:t> frame</a:t>
            </a:r>
          </a:p>
          <a:p>
            <a:pPr lvl="2"/>
            <a:r>
              <a:rPr lang="en-US" dirty="0"/>
              <a:t>Often focused on victims’ agency to transcend/forgive</a:t>
            </a:r>
          </a:p>
          <a:p>
            <a:pPr lvl="2"/>
            <a:r>
              <a:rPr lang="en-US" u="sng" dirty="0"/>
              <a:t>Not</a:t>
            </a:r>
            <a:r>
              <a:rPr lang="en-US" dirty="0"/>
              <a:t> taking responsibility for damage from past</a:t>
            </a:r>
          </a:p>
          <a:p>
            <a:pPr lvl="2"/>
            <a:r>
              <a:rPr lang="en-US" dirty="0"/>
              <a:t>Myth of unlimited opportunity</a:t>
            </a:r>
          </a:p>
          <a:p>
            <a:pPr lvl="1"/>
            <a:r>
              <a:rPr lang="en-US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Comic</a:t>
            </a:r>
            <a:r>
              <a:rPr lang="en-US" dirty="0"/>
              <a:t> frame</a:t>
            </a:r>
          </a:p>
          <a:p>
            <a:pPr lvl="2"/>
            <a:r>
              <a:rPr lang="en-US" dirty="0"/>
              <a:t>Emphasize common humanity (not victimizer/victim distinction</a:t>
            </a:r>
          </a:p>
          <a:p>
            <a:pPr lvl="2"/>
            <a:r>
              <a:rPr lang="en-US" dirty="0"/>
              <a:t>Emphasize </a:t>
            </a:r>
            <a:r>
              <a:rPr lang="en-US" b="1" dirty="0"/>
              <a:t>shared</a:t>
            </a:r>
            <a:r>
              <a:rPr lang="en-US" dirty="0"/>
              <a:t> guilt (e.g. “We’re all sinners”)</a:t>
            </a:r>
          </a:p>
          <a:p>
            <a:pPr lvl="2"/>
            <a:r>
              <a:rPr lang="en-US" dirty="0"/>
              <a:t>“Color-blind”</a:t>
            </a:r>
          </a:p>
          <a:p>
            <a:r>
              <a:rPr lang="en-US" dirty="0"/>
              <a:t>Need to take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realistic</a:t>
            </a:r>
            <a:r>
              <a:rPr lang="en-US" dirty="0"/>
              <a:t> view of history</a:t>
            </a:r>
          </a:p>
          <a:p>
            <a:r>
              <a:rPr lang="en-US" dirty="0"/>
              <a:t>Need to look through victims’ eyes: </a:t>
            </a:r>
            <a:r>
              <a:rPr lang="en-US" b="1" dirty="0">
                <a:solidFill>
                  <a:srgbClr val="C00000"/>
                </a:solidFill>
              </a:rPr>
              <a:t>tragic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98BA81-8ECD-BE0F-2330-9D62B7E4E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189431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85825" y="1061481"/>
            <a:ext cx="7203342" cy="4542033"/>
            <a:chOff x="2020666" y="1771650"/>
            <a:chExt cx="5486400" cy="3459363"/>
          </a:xfrm>
        </p:grpSpPr>
        <p:sp>
          <p:nvSpPr>
            <p:cNvPr id="45" name="Text Box 12"/>
            <p:cNvSpPr txBox="1">
              <a:spLocks noChangeArrowheads="1"/>
            </p:cNvSpPr>
            <p:nvPr/>
          </p:nvSpPr>
          <p:spPr bwMode="auto">
            <a:xfrm>
              <a:off x="4806534" y="4280021"/>
              <a:ext cx="1130166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PEACE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3299398" y="4316988"/>
              <a:ext cx="1015684" cy="2289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" tIns="9144" rIns="9144" bIns="9144" anchor="t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JUSTICE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Canvas 16"/>
            <p:cNvGrpSpPr/>
            <p:nvPr/>
          </p:nvGrpSpPr>
          <p:grpSpPr>
            <a:xfrm>
              <a:off x="2020666" y="1771650"/>
              <a:ext cx="5486400" cy="3314700"/>
              <a:chOff x="33687" y="0"/>
              <a:chExt cx="5486400" cy="3314700"/>
            </a:xfrm>
          </p:grpSpPr>
          <p:sp>
            <p:nvSpPr>
              <p:cNvPr id="8" name="Text Box 12"/>
              <p:cNvSpPr txBox="1">
                <a:spLocks noChangeArrowheads="1"/>
              </p:cNvSpPr>
              <p:nvPr/>
            </p:nvSpPr>
            <p:spPr bwMode="auto">
              <a:xfrm>
                <a:off x="3368146" y="1279905"/>
                <a:ext cx="974819" cy="34228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TRUTH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 Box 15"/>
              <p:cNvSpPr txBox="1">
                <a:spLocks noChangeArrowheads="1"/>
              </p:cNvSpPr>
              <p:nvPr/>
            </p:nvSpPr>
            <p:spPr bwMode="auto">
              <a:xfrm>
                <a:off x="2121058" y="1027975"/>
                <a:ext cx="1015684" cy="2289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" tIns="9144" rIns="9144" bIns="9144" anchor="t" anchorCtr="0" upright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AGENCY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3687" y="0"/>
                <a:ext cx="5486400" cy="3314700"/>
              </a:xfrm>
              <a:prstGeom prst="rect">
                <a:avLst/>
              </a:prstGeom>
              <a:noFill/>
              <a:ln>
                <a:noFill/>
              </a:ln>
            </p:spPr>
          </p:sp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1257300" y="457125"/>
                <a:ext cx="3086100" cy="2400454"/>
                <a:chOff x="5469" y="5274"/>
                <a:chExt cx="4050" cy="3240"/>
              </a:xfrm>
            </p:grpSpPr>
            <p:cxnSp>
              <p:nvCxnSpPr>
                <p:cNvPr id="15" name="Line 5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2250" cy="123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" name="Line 6"/>
                <p:cNvCxnSpPr>
                  <a:cxnSpLocks noChangeShapeType="1"/>
                </p:cNvCxnSpPr>
                <p:nvPr/>
              </p:nvCxnSpPr>
              <p:spPr bwMode="auto">
                <a:xfrm flipH="1">
                  <a:off x="9069" y="6508"/>
                  <a:ext cx="450" cy="200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" name="Line 7"/>
                <p:cNvCxnSpPr>
                  <a:cxnSpLocks noChangeShapeType="1"/>
                </p:cNvCxnSpPr>
                <p:nvPr/>
              </p:nvCxnSpPr>
              <p:spPr bwMode="auto">
                <a:xfrm>
                  <a:off x="72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" name="Line 8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8514"/>
                  <a:ext cx="3600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" name="Line 9"/>
                <p:cNvCxnSpPr>
                  <a:cxnSpLocks noChangeShapeType="1"/>
                </p:cNvCxnSpPr>
                <p:nvPr/>
              </p:nvCxnSpPr>
              <p:spPr bwMode="auto">
                <a:xfrm flipH="1">
                  <a:off x="5469" y="5274"/>
                  <a:ext cx="1800" cy="32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" name="Line 10"/>
                <p:cNvCxnSpPr>
                  <a:cxnSpLocks noChangeShapeType="1"/>
                </p:cNvCxnSpPr>
                <p:nvPr/>
              </p:nvCxnSpPr>
              <p:spPr bwMode="auto">
                <a:xfrm flipV="1">
                  <a:off x="5469" y="6508"/>
                  <a:ext cx="4050" cy="200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39" name="Rectangle 38"/>
            <p:cNvSpPr/>
            <p:nvPr/>
          </p:nvSpPr>
          <p:spPr>
            <a:xfrm rot="3713196">
              <a:off x="2691841" y="4455569"/>
              <a:ext cx="89805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TRAGIC</a:t>
              </a:r>
            </a:p>
          </p:txBody>
        </p:sp>
        <p:sp>
          <p:nvSpPr>
            <p:cNvPr id="40" name="Rectangle 39"/>
            <p:cNvSpPr/>
            <p:nvPr/>
          </p:nvSpPr>
          <p:spPr>
            <a:xfrm rot="3646877">
              <a:off x="2376641" y="4670603"/>
              <a:ext cx="813043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FRAME</a:t>
              </a:r>
              <a:endPara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 rot="19674001">
              <a:off x="5512453" y="4455568"/>
              <a:ext cx="95866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 rot="19701838">
              <a:off x="6176998" y="4826416"/>
              <a:ext cx="1847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8CDA5C23-E322-43F0-8490-9F44451EFE70}"/>
              </a:ext>
            </a:extLst>
          </p:cNvPr>
          <p:cNvSpPr/>
          <p:nvPr/>
        </p:nvSpPr>
        <p:spPr>
          <a:xfrm rot="19674001">
            <a:off x="5727557" y="4775516"/>
            <a:ext cx="958660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COMIC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A6B5B4-C127-459C-8A1D-5B3FA9A8911B}"/>
              </a:ext>
            </a:extLst>
          </p:cNvPr>
          <p:cNvSpPr/>
          <p:nvPr/>
        </p:nvSpPr>
        <p:spPr>
          <a:xfrm rot="19701838">
            <a:off x="6077946" y="5146364"/>
            <a:ext cx="81304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CC32FD7-AB4F-421C-8A2E-B8EF2AC90A1E}"/>
              </a:ext>
            </a:extLst>
          </p:cNvPr>
          <p:cNvSpPr/>
          <p:nvPr/>
        </p:nvSpPr>
        <p:spPr>
          <a:xfrm rot="1940037">
            <a:off x="2264063" y="2232912"/>
            <a:ext cx="6021955" cy="3897907"/>
          </a:xfrm>
          <a:prstGeom prst="ellipse">
            <a:avLst/>
          </a:prstGeom>
          <a:solidFill>
            <a:schemeClr val="bg1">
              <a:lumMod val="75000"/>
              <a:alpha val="25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A3EB2E1-E095-4B3F-A8B6-68CBB6602EDF}"/>
              </a:ext>
            </a:extLst>
          </p:cNvPr>
          <p:cNvSpPr/>
          <p:nvPr/>
        </p:nvSpPr>
        <p:spPr>
          <a:xfrm rot="19966137">
            <a:off x="885773" y="2109418"/>
            <a:ext cx="5608999" cy="4246923"/>
          </a:xfrm>
          <a:prstGeom prst="ellipse">
            <a:avLst/>
          </a:prstGeom>
          <a:solidFill>
            <a:srgbClr val="FF9797">
              <a:alpha val="25000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4C4235-1F30-459D-AA59-62304F38E0FE}"/>
              </a:ext>
            </a:extLst>
          </p:cNvPr>
          <p:cNvSpPr/>
          <p:nvPr/>
        </p:nvSpPr>
        <p:spPr>
          <a:xfrm>
            <a:off x="3214980" y="1156658"/>
            <a:ext cx="2140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ROMANTIC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01BB67-DF7D-45B0-AE58-ADC62CE0A7FF}"/>
              </a:ext>
            </a:extLst>
          </p:cNvPr>
          <p:cNvSpPr/>
          <p:nvPr/>
        </p:nvSpPr>
        <p:spPr>
          <a:xfrm>
            <a:off x="3874457" y="1256552"/>
            <a:ext cx="81304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D849EFE-C940-43CC-A22C-AC3262341530}"/>
              </a:ext>
            </a:extLst>
          </p:cNvPr>
          <p:cNvSpPr/>
          <p:nvPr/>
        </p:nvSpPr>
        <p:spPr>
          <a:xfrm rot="16526280">
            <a:off x="1821115" y="592835"/>
            <a:ext cx="4919726" cy="4246923"/>
          </a:xfrm>
          <a:prstGeom prst="ellipse">
            <a:avLst/>
          </a:prstGeom>
          <a:solidFill>
            <a:srgbClr val="F79FED">
              <a:alpha val="25000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0C60770-84D6-427D-A13F-51157FF88931}"/>
              </a:ext>
            </a:extLst>
          </p:cNvPr>
          <p:cNvSpPr txBox="1"/>
          <p:nvPr/>
        </p:nvSpPr>
        <p:spPr>
          <a:xfrm>
            <a:off x="3598917" y="3892530"/>
            <a:ext cx="16311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Restorative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Justice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DDC4F-02B4-4C9D-8801-822ECAC4CB1E}"/>
              </a:ext>
            </a:extLst>
          </p:cNvPr>
          <p:cNvSpPr txBox="1"/>
          <p:nvPr/>
        </p:nvSpPr>
        <p:spPr>
          <a:xfrm>
            <a:off x="3794280" y="2694999"/>
            <a:ext cx="1049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GRACE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9FD5CF0-44F0-683D-5C5D-A999782F8556}"/>
              </a:ext>
            </a:extLst>
          </p:cNvPr>
          <p:cNvSpPr txBox="1">
            <a:spLocks/>
          </p:cNvSpPr>
          <p:nvPr/>
        </p:nvSpPr>
        <p:spPr>
          <a:xfrm>
            <a:off x="744150" y="5861608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Wholeness in Repentance/Forgiveness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0E1995-BDE3-ACA8-3C55-A14AE1725CFF}"/>
              </a:ext>
            </a:extLst>
          </p:cNvPr>
          <p:cNvSpPr/>
          <p:nvPr/>
        </p:nvSpPr>
        <p:spPr>
          <a:xfrm rot="20046581">
            <a:off x="2901215" y="1431927"/>
            <a:ext cx="4556455" cy="3592607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ysDot"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37452E-F247-86DF-F4D8-F70E323912AC}"/>
              </a:ext>
            </a:extLst>
          </p:cNvPr>
          <p:cNvSpPr/>
          <p:nvPr/>
        </p:nvSpPr>
        <p:spPr>
          <a:xfrm rot="3825793">
            <a:off x="6058298" y="2572189"/>
            <a:ext cx="1209305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REALISTIC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69B21D-DE44-61B1-4EAA-6E6934399BBB}"/>
              </a:ext>
            </a:extLst>
          </p:cNvPr>
          <p:cNvSpPr/>
          <p:nvPr/>
        </p:nvSpPr>
        <p:spPr>
          <a:xfrm rot="3814670">
            <a:off x="6238499" y="2635838"/>
            <a:ext cx="81304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</a:t>
            </a:r>
            <a:endParaRPr kumimoji="0" lang="en-US" sz="1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3BDE72-23E0-E874-0A9D-9480BFAEF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272130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F736B-FB1D-49AC-A56E-01DE2A0EB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</a:rPr>
              <a:t>Reconciling</a:t>
            </a:r>
            <a:r>
              <a:rPr lang="en-US" sz="4000" dirty="0"/>
              <a:t> Values: </a:t>
            </a:r>
            <a:br>
              <a:rPr lang="en-US" sz="4000" dirty="0"/>
            </a:br>
            <a:r>
              <a:rPr lang="en-US" sz="4000" dirty="0"/>
              <a:t>Restoring Moral </a:t>
            </a:r>
            <a:r>
              <a:rPr lang="en-US" sz="4000" dirty="0">
                <a:solidFill>
                  <a:srgbClr val="00B050"/>
                </a:solidFill>
              </a:rPr>
              <a:t>Coherence</a:t>
            </a:r>
          </a:p>
        </p:txBody>
      </p:sp>
      <p:grpSp>
        <p:nvGrpSpPr>
          <p:cNvPr id="6" name="Canvas 16">
            <a:extLst>
              <a:ext uri="{FF2B5EF4-FFF2-40B4-BE49-F238E27FC236}">
                <a16:creationId xmlns:a16="http://schemas.microsoft.com/office/drawing/2014/main" id="{EA1E8D0A-07D2-4FBD-9B4F-91BEBA9B8C01}"/>
              </a:ext>
            </a:extLst>
          </p:cNvPr>
          <p:cNvGrpSpPr/>
          <p:nvPr/>
        </p:nvGrpSpPr>
        <p:grpSpPr>
          <a:xfrm>
            <a:off x="504825" y="1690688"/>
            <a:ext cx="8142067" cy="4919165"/>
            <a:chOff x="0" y="0"/>
            <a:chExt cx="5486400" cy="33147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25FA29-D24B-406A-BB83-E84D92DF9364}"/>
                </a:ext>
              </a:extLst>
            </p:cNvPr>
            <p:cNvSpPr/>
            <p:nvPr/>
          </p:nvSpPr>
          <p:spPr>
            <a:xfrm>
              <a:off x="0" y="0"/>
              <a:ext cx="5486400" cy="3314700"/>
            </a:xfrm>
            <a:prstGeom prst="rect">
              <a:avLst/>
            </a:prstGeom>
            <a:noFill/>
            <a:ln>
              <a:noFill/>
            </a:ln>
          </p:spPr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72C3657-C8AD-4240-9A4A-89D5A78B5F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57300" y="457125"/>
              <a:ext cx="3086100" cy="2400454"/>
              <a:chOff x="5469" y="5274"/>
              <a:chExt cx="4050" cy="3240"/>
            </a:xfrm>
          </p:grpSpPr>
          <p:cxnSp>
            <p:nvCxnSpPr>
              <p:cNvPr id="26" name="Line 5">
                <a:extLst>
                  <a:ext uri="{FF2B5EF4-FFF2-40B4-BE49-F238E27FC236}">
                    <a16:creationId xmlns:a16="http://schemas.microsoft.com/office/drawing/2014/main" id="{588E1264-F7F9-4AB0-ACD4-CFCE065F391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269" y="5274"/>
                <a:ext cx="2250" cy="123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Line 6">
                <a:extLst>
                  <a:ext uri="{FF2B5EF4-FFF2-40B4-BE49-F238E27FC236}">
                    <a16:creationId xmlns:a16="http://schemas.microsoft.com/office/drawing/2014/main" id="{BCAEBF80-8BE4-4F16-9509-96AF1337DB8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9069" y="6508"/>
                <a:ext cx="450" cy="200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Line 7">
                <a:extLst>
                  <a:ext uri="{FF2B5EF4-FFF2-40B4-BE49-F238E27FC236}">
                    <a16:creationId xmlns:a16="http://schemas.microsoft.com/office/drawing/2014/main" id="{364782B8-16E5-4455-883F-3AC4DDE9AAA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269" y="5274"/>
                <a:ext cx="1800" cy="32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" name="Line 8">
                <a:extLst>
                  <a:ext uri="{FF2B5EF4-FFF2-40B4-BE49-F238E27FC236}">
                    <a16:creationId xmlns:a16="http://schemas.microsoft.com/office/drawing/2014/main" id="{BE4B9C21-5817-45D4-8D16-64CF26BEF27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5469" y="8514"/>
                <a:ext cx="36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Line 9">
                <a:extLst>
                  <a:ext uri="{FF2B5EF4-FFF2-40B4-BE49-F238E27FC236}">
                    <a16:creationId xmlns:a16="http://schemas.microsoft.com/office/drawing/2014/main" id="{1833941D-3518-45E3-BF87-EAF0E705F3E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5469" y="5274"/>
                <a:ext cx="1800" cy="32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" name="Line 10">
                <a:extLst>
                  <a:ext uri="{FF2B5EF4-FFF2-40B4-BE49-F238E27FC236}">
                    <a16:creationId xmlns:a16="http://schemas.microsoft.com/office/drawing/2014/main" id="{331C8E88-598B-444A-B946-2066D26F63F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5469" y="6508"/>
                <a:ext cx="4050" cy="200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6491EA94-043B-4F89-955F-195DCDF982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114096"/>
              <a:ext cx="1143000" cy="3430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AGENCY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9F835D5F-AEE0-4C0D-81DE-6831C9625A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3400" y="1142438"/>
              <a:ext cx="800100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TRUTH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B3EA4C92-58AF-43D4-A5EC-CC23C95632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3300" y="2952494"/>
              <a:ext cx="914400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PEACE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14">
              <a:extLst>
                <a:ext uri="{FF2B5EF4-FFF2-40B4-BE49-F238E27FC236}">
                  <a16:creationId xmlns:a16="http://schemas.microsoft.com/office/drawing/2014/main" id="{C4B1C96C-7D3F-4E92-971A-6C81776A19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375" y="2952622"/>
              <a:ext cx="1028700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JUSTICE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15">
              <a:extLst>
                <a:ext uri="{FF2B5EF4-FFF2-40B4-BE49-F238E27FC236}">
                  <a16:creationId xmlns:a16="http://schemas.microsoft.com/office/drawing/2014/main" id="{51A83706-8239-4976-AE1C-747A0220BE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182532">
              <a:off x="2618602" y="1236052"/>
              <a:ext cx="464134" cy="2289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" tIns="9144" rIns="9144" bIns="9144" anchor="t" anchorCtr="0" upright="1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Grace*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 Box 16">
              <a:extLst>
                <a:ext uri="{FF2B5EF4-FFF2-40B4-BE49-F238E27FC236}">
                  <a16:creationId xmlns:a16="http://schemas.microsoft.com/office/drawing/2014/main" id="{9482BC95-7A33-4578-BED4-C55C9B9BFC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095072">
              <a:off x="1822507" y="1842346"/>
              <a:ext cx="1028700" cy="4571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45720" rIns="45720" bIns="45720" anchor="t" anchorCtr="0" upright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Restorative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Justice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17">
              <a:extLst>
                <a:ext uri="{FF2B5EF4-FFF2-40B4-BE49-F238E27FC236}">
                  <a16:creationId xmlns:a16="http://schemas.microsoft.com/office/drawing/2014/main" id="{ECC2CE15-BF32-4F5C-8270-65ACF6EF03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941008">
              <a:off x="3293789" y="1265640"/>
              <a:ext cx="685800" cy="3430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" tIns="9144" rIns="9144" bIns="9144" anchor="t" anchorCtr="0" upright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Restorative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Truth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18">
              <a:extLst>
                <a:ext uri="{FF2B5EF4-FFF2-40B4-BE49-F238E27FC236}">
                  <a16:creationId xmlns:a16="http://schemas.microsoft.com/office/drawing/2014/main" id="{0D00BAED-4CDC-4A00-87BE-76D0335B75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162039">
              <a:off x="3030592" y="2203780"/>
              <a:ext cx="636422" cy="342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45720" rIns="45720" bIns="45720" anchor="t" anchorCtr="0" upright="1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Shalom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9976A6A-9D35-4829-BA31-CB4372C48B85}"/>
                </a:ext>
              </a:extLst>
            </p:cNvPr>
            <p:cNvGrpSpPr/>
            <p:nvPr/>
          </p:nvGrpSpPr>
          <p:grpSpPr>
            <a:xfrm>
              <a:off x="1957388" y="977900"/>
              <a:ext cx="2082159" cy="1613642"/>
              <a:chOff x="1957388" y="977900"/>
              <a:chExt cx="2082159" cy="1613642"/>
            </a:xfrm>
          </p:grpSpPr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F9714863-F845-4F52-BFDC-97D09894CCD3}"/>
                  </a:ext>
                </a:extLst>
              </p:cNvPr>
              <p:cNvCxnSpPr/>
              <p:nvPr/>
            </p:nvCxnSpPr>
            <p:spPr>
              <a:xfrm>
                <a:off x="2868553" y="1415291"/>
                <a:ext cx="173983" cy="31115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DBF06370-ABAB-4F34-801D-BBDFACAACE95}"/>
                  </a:ext>
                </a:extLst>
              </p:cNvPr>
              <p:cNvCxnSpPr/>
              <p:nvPr/>
            </p:nvCxnSpPr>
            <p:spPr>
              <a:xfrm flipV="1">
                <a:off x="2551956" y="1853485"/>
                <a:ext cx="416930" cy="20393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4B905B8E-CC07-4570-B591-D91AD77F2B71}"/>
                  </a:ext>
                </a:extLst>
              </p:cNvPr>
              <p:cNvCxnSpPr/>
              <p:nvPr/>
            </p:nvCxnSpPr>
            <p:spPr>
              <a:xfrm flipH="1">
                <a:off x="3193572" y="1585920"/>
                <a:ext cx="356115" cy="16795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B935681C-9782-41B7-B6C0-E50E0913DF6E}"/>
                  </a:ext>
                </a:extLst>
              </p:cNvPr>
              <p:cNvCxnSpPr/>
              <p:nvPr/>
            </p:nvCxnSpPr>
            <p:spPr>
              <a:xfrm>
                <a:off x="2647950" y="977900"/>
                <a:ext cx="135185" cy="259788"/>
              </a:xfrm>
              <a:prstGeom prst="line">
                <a:avLst/>
              </a:prstGeom>
              <a:ln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DC409BD-CC5F-4622-A1D6-9B1FDF16AB01}"/>
                  </a:ext>
                </a:extLst>
              </p:cNvPr>
              <p:cNvCxnSpPr/>
              <p:nvPr/>
            </p:nvCxnSpPr>
            <p:spPr>
              <a:xfrm flipV="1">
                <a:off x="1957388" y="2193326"/>
                <a:ext cx="333375" cy="161925"/>
              </a:xfrm>
              <a:prstGeom prst="line">
                <a:avLst/>
              </a:prstGeom>
              <a:ln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5E48357-9ACA-4456-B2B7-BA4F27DB46A0}"/>
                  </a:ext>
                </a:extLst>
              </p:cNvPr>
              <p:cNvCxnSpPr/>
              <p:nvPr/>
            </p:nvCxnSpPr>
            <p:spPr>
              <a:xfrm flipV="1">
                <a:off x="3820472" y="1366759"/>
                <a:ext cx="219075" cy="104140"/>
              </a:xfrm>
              <a:prstGeom prst="line">
                <a:avLst/>
              </a:prstGeom>
              <a:ln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12E80CBB-93EC-4720-9920-DEFD5CA6A531}"/>
                  </a:ext>
                </a:extLst>
              </p:cNvPr>
              <p:cNvCxnSpPr/>
              <p:nvPr/>
            </p:nvCxnSpPr>
            <p:spPr>
              <a:xfrm flipH="1" flipV="1">
                <a:off x="3168650" y="1981200"/>
                <a:ext cx="139456" cy="26200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324A753-71C9-4377-928E-420E278E927A}"/>
                  </a:ext>
                </a:extLst>
              </p:cNvPr>
              <p:cNvCxnSpPr/>
              <p:nvPr/>
            </p:nvCxnSpPr>
            <p:spPr>
              <a:xfrm flipH="1" flipV="1">
                <a:off x="3390900" y="2413000"/>
                <a:ext cx="95250" cy="178542"/>
              </a:xfrm>
              <a:prstGeom prst="line">
                <a:avLst/>
              </a:prstGeom>
              <a:ln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D8167BE-4102-4595-A93F-D369445E6D9A}"/>
              </a:ext>
            </a:extLst>
          </p:cNvPr>
          <p:cNvSpPr txBox="1"/>
          <p:nvPr/>
        </p:nvSpPr>
        <p:spPr>
          <a:xfrm>
            <a:off x="1099600" y="3516434"/>
            <a:ext cx="2569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Mercy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loose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synonym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           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16E0BF-8FA6-D02F-CA91-E3638ADCC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695982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1732C-7728-4614-BA09-6FD4F9A9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Basis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0FBC5-4F01-492A-A9AA-DACE19FE4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i="0" dirty="0">
              <a:effectLst/>
              <a:latin typeface="system-ui"/>
            </a:endParaRPr>
          </a:p>
          <a:p>
            <a:pPr marL="0" indent="0" algn="ctr">
              <a:buNone/>
            </a:pPr>
            <a:endParaRPr lang="en-US" dirty="0">
              <a:latin typeface="system-ui"/>
            </a:endParaRPr>
          </a:p>
          <a:p>
            <a:pPr marL="0" indent="0" algn="ctr">
              <a:buNone/>
            </a:pPr>
            <a:r>
              <a:rPr lang="en-US" i="0" dirty="0">
                <a:effectLst/>
                <a:latin typeface="system-ui"/>
              </a:rPr>
              <a:t>A</a:t>
            </a:r>
            <a:r>
              <a:rPr lang="en-US" dirty="0">
                <a:latin typeface="system-ui"/>
              </a:rPr>
              <a:t> vision of humanity restored by God:</a:t>
            </a:r>
          </a:p>
          <a:p>
            <a:pPr marL="0" indent="0" algn="ctr">
              <a:buNone/>
            </a:pPr>
            <a:endParaRPr lang="en-US" i="0" dirty="0">
              <a:effectLst/>
              <a:latin typeface="system-ui"/>
            </a:endParaRPr>
          </a:p>
          <a:p>
            <a:pPr marL="0" indent="0" algn="ctr">
              <a:buNone/>
            </a:pPr>
            <a:r>
              <a:rPr lang="en-US" i="0" dirty="0">
                <a:effectLst/>
                <a:latin typeface="system-ui"/>
              </a:rPr>
              <a:t>“</a:t>
            </a:r>
            <a:r>
              <a:rPr lang="en-US" b="1" i="0" dirty="0">
                <a:solidFill>
                  <a:schemeClr val="accent6">
                    <a:lumMod val="75000"/>
                  </a:schemeClr>
                </a:solidFill>
                <a:effectLst/>
                <a:latin typeface="system-ui"/>
              </a:rPr>
              <a:t>Mercy</a:t>
            </a:r>
            <a:r>
              <a:rPr lang="en-US" b="0" i="0" dirty="0">
                <a:solidFill>
                  <a:srgbClr val="000000"/>
                </a:solidFill>
                <a:effectLst/>
                <a:latin typeface="system-ui"/>
              </a:rPr>
              <a:t> and </a:t>
            </a:r>
            <a:r>
              <a:rPr lang="en-US" b="1" i="0" dirty="0">
                <a:solidFill>
                  <a:schemeClr val="accent6">
                    <a:lumMod val="75000"/>
                  </a:schemeClr>
                </a:solidFill>
                <a:effectLst/>
                <a:latin typeface="system-ui"/>
              </a:rPr>
              <a:t>truth</a:t>
            </a:r>
            <a:r>
              <a:rPr lang="en-US" b="0" i="0" dirty="0">
                <a:solidFill>
                  <a:srgbClr val="000000"/>
                </a:solidFill>
                <a:effectLst/>
                <a:latin typeface="system-ui"/>
              </a:rPr>
              <a:t> have met together. 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ystem-ui"/>
              </a:rPr>
              <a:t>J</a:t>
            </a:r>
            <a:r>
              <a:rPr lang="en-US" b="1" i="0" dirty="0">
                <a:solidFill>
                  <a:schemeClr val="accent6">
                    <a:lumMod val="75000"/>
                  </a:schemeClr>
                </a:solidFill>
                <a:effectLst/>
                <a:latin typeface="system-ui"/>
              </a:rPr>
              <a:t>ustice</a:t>
            </a:r>
            <a:r>
              <a:rPr lang="en-US" b="0" i="0" dirty="0">
                <a:solidFill>
                  <a:srgbClr val="000000"/>
                </a:solidFill>
                <a:effectLst/>
                <a:latin typeface="system-ui"/>
              </a:rPr>
              <a:t> and </a:t>
            </a:r>
            <a:r>
              <a:rPr lang="en-US" b="1" i="0" dirty="0">
                <a:solidFill>
                  <a:schemeClr val="accent6">
                    <a:lumMod val="75000"/>
                  </a:schemeClr>
                </a:solidFill>
                <a:effectLst/>
                <a:latin typeface="system-ui"/>
              </a:rPr>
              <a:t>peace</a:t>
            </a:r>
            <a:r>
              <a:rPr lang="en-US" b="0" i="0" dirty="0">
                <a:solidFill>
                  <a:srgbClr val="000000"/>
                </a:solidFill>
                <a:effectLst/>
                <a:latin typeface="system-ui"/>
              </a:rPr>
              <a:t> have kissed!”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system-ui"/>
              </a:rPr>
              <a:t>(Psalm 85:10, The Living Bible)</a:t>
            </a:r>
            <a:endParaRPr lang="en-US" sz="2000" b="0" i="0" dirty="0">
              <a:solidFill>
                <a:schemeClr val="bg1">
                  <a:lumMod val="50000"/>
                </a:schemeClr>
              </a:solidFill>
              <a:effectLst/>
              <a:latin typeface="system-ui"/>
            </a:endParaRP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02F6E-3AA9-41FF-C3E4-CB31FF081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1018582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2D1BC-54DB-BDCC-0E79-AB62DDC55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85D87-A087-B45E-82D1-A18F738FC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1755"/>
            <a:ext cx="8229600" cy="683394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Inter-Actions</a:t>
            </a:r>
            <a:r>
              <a:rPr lang="en-US" sz="36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of Repentance &amp; Forgiveness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00FCB3-BF17-C5C9-D6A5-05FF7894B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6636" y="1001027"/>
            <a:ext cx="5810727" cy="5561387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DE56E9-8B36-806A-DD55-7153816E1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71871" y="6492875"/>
            <a:ext cx="2847975" cy="365125"/>
          </a:xfrm>
        </p:spPr>
        <p:txBody>
          <a:bodyPr/>
          <a:lstStyle/>
          <a:p>
            <a:r>
              <a:rPr lang="en-US" dirty="0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1767252957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rrow: Curved Right 35">
            <a:extLst>
              <a:ext uri="{FF2B5EF4-FFF2-40B4-BE49-F238E27FC236}">
                <a16:creationId xmlns:a16="http://schemas.microsoft.com/office/drawing/2014/main" id="{77059B21-9BFD-4538-95C2-88638BD723DA}"/>
              </a:ext>
            </a:extLst>
          </p:cNvPr>
          <p:cNvSpPr/>
          <p:nvPr/>
        </p:nvSpPr>
        <p:spPr>
          <a:xfrm>
            <a:off x="1532998" y="657225"/>
            <a:ext cx="2162175" cy="6115050"/>
          </a:xfrm>
          <a:prstGeom prst="curved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67D61A-2747-4C1B-A6B0-1ABBE8854DAF}"/>
              </a:ext>
            </a:extLst>
          </p:cNvPr>
          <p:cNvSpPr txBox="1"/>
          <p:nvPr/>
        </p:nvSpPr>
        <p:spPr>
          <a:xfrm>
            <a:off x="3662677" y="466725"/>
            <a:ext cx="19947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(Will to embrace)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C810178-6357-419A-8882-75C964796E31}"/>
              </a:ext>
            </a:extLst>
          </p:cNvPr>
          <p:cNvSpPr txBox="1"/>
          <p:nvPr/>
        </p:nvSpPr>
        <p:spPr>
          <a:xfrm>
            <a:off x="6139536" y="3590925"/>
            <a:ext cx="132440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TRUTH/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JUSTICE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6889536-37A2-4B39-8232-59AB33AD7B4C}"/>
              </a:ext>
            </a:extLst>
          </p:cNvPr>
          <p:cNvSpPr txBox="1"/>
          <p:nvPr/>
        </p:nvSpPr>
        <p:spPr>
          <a:xfrm>
            <a:off x="3695173" y="5772918"/>
            <a:ext cx="21408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PEACE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(Actual embrace)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F1A874-77AB-4479-A84A-FB4C6D1080E9}"/>
              </a:ext>
            </a:extLst>
          </p:cNvPr>
          <p:cNvSpPr txBox="1"/>
          <p:nvPr/>
        </p:nvSpPr>
        <p:spPr>
          <a:xfrm>
            <a:off x="1946961" y="3581400"/>
            <a:ext cx="13244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TRUTH/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JUSTICE</a:t>
            </a:r>
          </a:p>
        </p:txBody>
      </p:sp>
      <p:sp>
        <p:nvSpPr>
          <p:cNvPr id="38" name="Arrow: Curved Left 37">
            <a:extLst>
              <a:ext uri="{FF2B5EF4-FFF2-40B4-BE49-F238E27FC236}">
                <a16:creationId xmlns:a16="http://schemas.microsoft.com/office/drawing/2014/main" id="{80363B07-B0EA-419A-9C3D-07BF2F2ED3E8}"/>
              </a:ext>
            </a:extLst>
          </p:cNvPr>
          <p:cNvSpPr/>
          <p:nvPr/>
        </p:nvSpPr>
        <p:spPr>
          <a:xfrm>
            <a:off x="5720650" y="657225"/>
            <a:ext cx="2162175" cy="6115050"/>
          </a:xfrm>
          <a:prstGeom prst="curvedLef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1CAFF0-5D18-44E2-9E0F-3CA2DF858CBE}"/>
              </a:ext>
            </a:extLst>
          </p:cNvPr>
          <p:cNvSpPr txBox="1"/>
          <p:nvPr/>
        </p:nvSpPr>
        <p:spPr>
          <a:xfrm>
            <a:off x="4941700" y="1510371"/>
            <a:ext cx="1511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forgive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94A379-78A6-4077-9F5E-1F35A4CD8427}"/>
              </a:ext>
            </a:extLst>
          </p:cNvPr>
          <p:cNvSpPr txBox="1"/>
          <p:nvPr/>
        </p:nvSpPr>
        <p:spPr>
          <a:xfrm>
            <a:off x="2924013" y="1510371"/>
            <a:ext cx="1477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Will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3EE917-15A3-46EA-BF80-996AC2F7130A}"/>
              </a:ext>
            </a:extLst>
          </p:cNvPr>
          <p:cNvSpPr txBox="1"/>
          <p:nvPr/>
        </p:nvSpPr>
        <p:spPr>
          <a:xfrm>
            <a:off x="2493267" y="2150868"/>
            <a:ext cx="1304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Confess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wrongdoing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FAAEEA-D4EB-44BB-99CB-C42128E31166}"/>
              </a:ext>
            </a:extLst>
          </p:cNvPr>
          <p:cNvSpPr txBox="1"/>
          <p:nvPr/>
        </p:nvSpPr>
        <p:spPr>
          <a:xfrm>
            <a:off x="5835986" y="2186195"/>
            <a:ext cx="1008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Recount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suffering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2E2EE0-36AF-4010-A3E3-56390FC80C30}"/>
              </a:ext>
            </a:extLst>
          </p:cNvPr>
          <p:cNvSpPr txBox="1"/>
          <p:nvPr/>
        </p:nvSpPr>
        <p:spPr>
          <a:xfrm>
            <a:off x="2493267" y="301383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Offer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apology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8C25C5-9BF6-45AF-AE83-04AAD0808BE1}"/>
              </a:ext>
            </a:extLst>
          </p:cNvPr>
          <p:cNvSpPr txBox="1"/>
          <p:nvPr/>
        </p:nvSpPr>
        <p:spPr>
          <a:xfrm>
            <a:off x="5728345" y="3013834"/>
            <a:ext cx="1176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apology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072083-16E0-4F4F-8DB5-755830E9828B}"/>
              </a:ext>
            </a:extLst>
          </p:cNvPr>
          <p:cNvSpPr txBox="1"/>
          <p:nvPr/>
        </p:nvSpPr>
        <p:spPr>
          <a:xfrm>
            <a:off x="3716673" y="3735287"/>
            <a:ext cx="1917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Negotiate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apology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reparation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FD124E-80F8-436D-A2E6-79D83F444A2A}"/>
              </a:ext>
            </a:extLst>
          </p:cNvPr>
          <p:cNvSpPr txBox="1"/>
          <p:nvPr/>
        </p:nvSpPr>
        <p:spPr>
          <a:xfrm>
            <a:off x="3861873" y="2409683"/>
            <a:ext cx="1686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Render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moral judgment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06D514-C0D6-4463-9E2D-1B159FFB6FC6}"/>
              </a:ext>
            </a:extLst>
          </p:cNvPr>
          <p:cNvSpPr txBox="1"/>
          <p:nvPr/>
        </p:nvSpPr>
        <p:spPr>
          <a:xfrm>
            <a:off x="2372290" y="4521136"/>
            <a:ext cx="1678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Ask forgiveness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242823-9943-48B3-96AF-D11ACFE2D498}"/>
              </a:ext>
            </a:extLst>
          </p:cNvPr>
          <p:cNvSpPr txBox="1"/>
          <p:nvPr/>
        </p:nvSpPr>
        <p:spPr>
          <a:xfrm>
            <a:off x="5215597" y="4799435"/>
            <a:ext cx="1847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Grant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forgiveness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8225CA-569A-4D5A-A997-6308900BAFA0}"/>
              </a:ext>
            </a:extLst>
          </p:cNvPr>
          <p:cNvSpPr txBox="1"/>
          <p:nvPr/>
        </p:nvSpPr>
        <p:spPr>
          <a:xfrm>
            <a:off x="3917364" y="5190848"/>
            <a:ext cx="1582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Ongoing repair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D60236-9056-0F83-3DCF-77866E18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2529" y="6570726"/>
            <a:ext cx="3086100" cy="365125"/>
          </a:xfrm>
        </p:spPr>
        <p:txBody>
          <a:bodyPr/>
          <a:lstStyle/>
          <a:p>
            <a:r>
              <a:rPr lang="en-US" dirty="0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16893180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Modeling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Racial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Reconciliation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 Musical Attempt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(by Joyner Lucas)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From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rage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to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embrace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!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But . . . does this measure up to Volf’s model?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D9E795-1ACF-2BA1-C9ED-2FBF405B4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John B. Hatch</a:t>
            </a:r>
          </a:p>
        </p:txBody>
      </p:sp>
    </p:spTree>
    <p:extLst>
      <p:ext uri="{BB962C8B-B14F-4D97-AF65-F5344CB8AC3E}">
        <p14:creationId xmlns:p14="http://schemas.microsoft.com/office/powerpoint/2010/main" val="273262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469</TotalTime>
  <Words>952</Words>
  <Application>Microsoft Office PowerPoint</Application>
  <PresentationFormat>On-screen Show (4:3)</PresentationFormat>
  <Paragraphs>258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Arial</vt:lpstr>
      <vt:lpstr>Calibri</vt:lpstr>
      <vt:lpstr>Calibri Light</vt:lpstr>
      <vt:lpstr>Century Gothic</vt:lpstr>
      <vt:lpstr>Courier New</vt:lpstr>
      <vt:lpstr>Franklin Gothic Book</vt:lpstr>
      <vt:lpstr>Lato</vt:lpstr>
      <vt:lpstr>Palatino Linotype</vt:lpstr>
      <vt:lpstr>Segoe UI Black</vt:lpstr>
      <vt:lpstr>system-ui</vt:lpstr>
      <vt:lpstr>Office Theme</vt:lpstr>
      <vt:lpstr>Crop</vt:lpstr>
      <vt:lpstr>Executive</vt:lpstr>
      <vt:lpstr>1_Office Theme</vt:lpstr>
      <vt:lpstr>Reconciliation</vt:lpstr>
      <vt:lpstr>Miroslav Volf: A Theologian’s Take</vt:lpstr>
      <vt:lpstr>Historical/Cultural Problem</vt:lpstr>
      <vt:lpstr>Biblical Solution</vt:lpstr>
      <vt:lpstr>Volf’s Theology of Reconciliation</vt:lpstr>
      <vt:lpstr>PowerPoint Presentation</vt:lpstr>
      <vt:lpstr>Speaking to Reconciliation  (Hatch, 2020)</vt:lpstr>
      <vt:lpstr>Hatch’s Frameworks*</vt:lpstr>
      <vt:lpstr>Oriented by Values</vt:lpstr>
      <vt:lpstr>Tetrad – Core Values</vt:lpstr>
      <vt:lpstr>Moral Brokenness: Isolated values in conflict</vt:lpstr>
      <vt:lpstr>Aftermath: Conflicting Moral Frames</vt:lpstr>
      <vt:lpstr>Victim Perspective: Anger, Resentment (Justice angle -- Tragic frame)</vt:lpstr>
      <vt:lpstr>Forgiveness as REFRAMING toward wholeness</vt:lpstr>
      <vt:lpstr>REACH model of forgiveness*</vt:lpstr>
      <vt:lpstr>1. Recall the hurt (within safe environment)</vt:lpstr>
      <vt:lpstr>2. Empathize with offender</vt:lpstr>
      <vt:lpstr>Toward Complexity and Wholeness</vt:lpstr>
      <vt:lpstr>3. Altruistic gift of forgiveness</vt:lpstr>
      <vt:lpstr>Offenders’ Repentance as Reframing</vt:lpstr>
      <vt:lpstr>PowerPoint Presentation</vt:lpstr>
      <vt:lpstr>Reconciling Values:  Restoring Moral Coherence</vt:lpstr>
      <vt:lpstr>Biblical Basis</vt:lpstr>
      <vt:lpstr>Inter-Actions of Repentance &amp; Forgiveness</vt:lpstr>
      <vt:lpstr>PowerPoint Presentation</vt:lpstr>
      <vt:lpstr>Modeling Racial Reconciliation: A Musical Attempt (by Joyner Lucas)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Christie Hatch</dc:creator>
  <cp:lastModifiedBy>Dr. Hatch</cp:lastModifiedBy>
  <cp:revision>68</cp:revision>
  <dcterms:created xsi:type="dcterms:W3CDTF">2021-03-25T21:06:21Z</dcterms:created>
  <dcterms:modified xsi:type="dcterms:W3CDTF">2025-07-10T20:53:17Z</dcterms:modified>
</cp:coreProperties>
</file>